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60" r:id="rId4"/>
    <p:sldId id="258" r:id="rId5"/>
    <p:sldId id="288" r:id="rId6"/>
    <p:sldId id="259" r:id="rId7"/>
    <p:sldId id="261" r:id="rId8"/>
    <p:sldId id="262" r:id="rId9"/>
    <p:sldId id="29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2" r:id="rId18"/>
    <p:sldId id="300" r:id="rId19"/>
    <p:sldId id="302" r:id="rId20"/>
    <p:sldId id="303" r:id="rId21"/>
    <p:sldId id="304" r:id="rId22"/>
    <p:sldId id="305" r:id="rId23"/>
    <p:sldId id="296" r:id="rId24"/>
    <p:sldId id="297" r:id="rId25"/>
    <p:sldId id="298" r:id="rId26"/>
    <p:sldId id="299" r:id="rId27"/>
    <p:sldId id="272" r:id="rId28"/>
    <p:sldId id="271" r:id="rId29"/>
    <p:sldId id="273" r:id="rId30"/>
    <p:sldId id="274" r:id="rId31"/>
    <p:sldId id="275" r:id="rId32"/>
    <p:sldId id="276" r:id="rId33"/>
    <p:sldId id="293" r:id="rId34"/>
    <p:sldId id="294" r:id="rId35"/>
    <p:sldId id="277" r:id="rId36"/>
    <p:sldId id="278" r:id="rId37"/>
    <p:sldId id="279" r:id="rId38"/>
    <p:sldId id="280" r:id="rId39"/>
    <p:sldId id="281" r:id="rId40"/>
    <p:sldId id="282" r:id="rId41"/>
    <p:sldId id="284" r:id="rId42"/>
    <p:sldId id="283" r:id="rId43"/>
    <p:sldId id="285" r:id="rId44"/>
    <p:sldId id="290" r:id="rId45"/>
    <p:sldId id="286" r:id="rId46"/>
    <p:sldId id="287" r:id="rId47"/>
    <p:sldId id="306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80CF-A2A8-448A-A2F2-BFCD90EED3D2}" type="datetimeFigureOut">
              <a:rPr lang="sv-SE" smtClean="0"/>
              <a:t>2020-02-14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3456-7DAA-4428-9C78-2037D2ED52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809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80CF-A2A8-448A-A2F2-BFCD90EED3D2}" type="datetimeFigureOut">
              <a:rPr lang="sv-SE" smtClean="0"/>
              <a:t>2020-02-14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3456-7DAA-4428-9C78-2037D2ED52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969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80CF-A2A8-448A-A2F2-BFCD90EED3D2}" type="datetimeFigureOut">
              <a:rPr lang="sv-SE" smtClean="0"/>
              <a:t>2020-02-14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3456-7DAA-4428-9C78-2037D2ED5238}" type="slidenum">
              <a:rPr lang="sv-SE" smtClean="0"/>
              <a:t>‹#›</a:t>
            </a:fld>
            <a:endParaRPr lang="sv-S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963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80CF-A2A8-448A-A2F2-BFCD90EED3D2}" type="datetimeFigureOut">
              <a:rPr lang="sv-SE" smtClean="0"/>
              <a:t>2020-02-14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3456-7DAA-4428-9C78-2037D2ED52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320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80CF-A2A8-448A-A2F2-BFCD90EED3D2}" type="datetimeFigureOut">
              <a:rPr lang="sv-SE" smtClean="0"/>
              <a:t>2020-02-14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3456-7DAA-4428-9C78-2037D2ED5238}" type="slidenum">
              <a:rPr lang="sv-SE" smtClean="0"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0169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80CF-A2A8-448A-A2F2-BFCD90EED3D2}" type="datetimeFigureOut">
              <a:rPr lang="sv-SE" smtClean="0"/>
              <a:t>2020-02-14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3456-7DAA-4428-9C78-2037D2ED52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2834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80CF-A2A8-448A-A2F2-BFCD90EED3D2}" type="datetimeFigureOut">
              <a:rPr lang="sv-SE" smtClean="0"/>
              <a:t>2020-02-14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3456-7DAA-4428-9C78-2037D2ED52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0945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80CF-A2A8-448A-A2F2-BFCD90EED3D2}" type="datetimeFigureOut">
              <a:rPr lang="sv-SE" smtClean="0"/>
              <a:t>2020-02-14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3456-7DAA-4428-9C78-2037D2ED52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758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80CF-A2A8-448A-A2F2-BFCD90EED3D2}" type="datetimeFigureOut">
              <a:rPr lang="sv-SE" smtClean="0"/>
              <a:t>2020-02-14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3456-7DAA-4428-9C78-2037D2ED52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036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80CF-A2A8-448A-A2F2-BFCD90EED3D2}" type="datetimeFigureOut">
              <a:rPr lang="sv-SE" smtClean="0"/>
              <a:t>2020-02-14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3456-7DAA-4428-9C78-2037D2ED52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171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80CF-A2A8-448A-A2F2-BFCD90EED3D2}" type="datetimeFigureOut">
              <a:rPr lang="sv-SE" smtClean="0"/>
              <a:t>2020-02-14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3456-7DAA-4428-9C78-2037D2ED52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024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80CF-A2A8-448A-A2F2-BFCD90EED3D2}" type="datetimeFigureOut">
              <a:rPr lang="sv-SE" smtClean="0"/>
              <a:t>2020-02-14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3456-7DAA-4428-9C78-2037D2ED52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21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80CF-A2A8-448A-A2F2-BFCD90EED3D2}" type="datetimeFigureOut">
              <a:rPr lang="sv-SE" smtClean="0"/>
              <a:t>2020-02-14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3456-7DAA-4428-9C78-2037D2ED52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111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80CF-A2A8-448A-A2F2-BFCD90EED3D2}" type="datetimeFigureOut">
              <a:rPr lang="sv-SE" smtClean="0"/>
              <a:t>2020-02-14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3456-7DAA-4428-9C78-2037D2ED52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35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80CF-A2A8-448A-A2F2-BFCD90EED3D2}" type="datetimeFigureOut">
              <a:rPr lang="sv-SE" smtClean="0"/>
              <a:t>2020-02-14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3456-7DAA-4428-9C78-2037D2ED52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26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80CF-A2A8-448A-A2F2-BFCD90EED3D2}" type="datetimeFigureOut">
              <a:rPr lang="sv-SE" smtClean="0"/>
              <a:t>2020-02-14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3456-7DAA-4428-9C78-2037D2ED52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092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180CF-A2A8-448A-A2F2-BFCD90EED3D2}" type="datetimeFigureOut">
              <a:rPr lang="sv-SE" smtClean="0"/>
              <a:t>2020-02-14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3263456-7DAA-4428-9C78-2037D2ED52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218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51353" y="1122362"/>
            <a:ext cx="10283869" cy="4852553"/>
          </a:xfrm>
        </p:spPr>
        <p:txBody>
          <a:bodyPr>
            <a:normAutofit/>
          </a:bodyPr>
          <a:lstStyle/>
          <a:p>
            <a:pPr algn="r">
              <a:spcAft>
                <a:spcPts val="1800"/>
              </a:spcAft>
            </a:pPr>
            <a:r>
              <a:rPr lang="sv-SE" sz="9800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</a:t>
            </a:r>
            <a:br>
              <a:rPr lang="sv-SE" sz="9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sv-SE" sz="7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67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Elitserien 1965-2019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57600"/>
            <a:ext cx="9411222" cy="2868460"/>
          </a:xfrm>
        </p:spPr>
        <p:txBody>
          <a:bodyPr>
            <a:normAutofit lnSpcReduction="10000"/>
          </a:bodyPr>
          <a:lstStyle/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spcBef>
                <a:spcPts val="3600"/>
              </a:spcBef>
            </a:pP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Calle Erlandsson 2019-09-13</a:t>
            </a:r>
            <a:br>
              <a:rPr lang="sv-SE" sz="9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42874"/>
            <a:ext cx="3924822" cy="371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7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527125"/>
            <a:ext cx="10515600" cy="1366221"/>
          </a:xfrm>
        </p:spPr>
        <p:txBody>
          <a:bodyPr>
            <a:normAutofit/>
          </a:bodyPr>
          <a:lstStyle/>
          <a:p>
            <a:r>
              <a:rPr lang="sv-SE" sz="4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Guld nr 3</a:t>
            </a:r>
            <a:br>
              <a:rPr lang="sv-SE" sz="4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4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Allsvenskan 1967</a:t>
            </a:r>
            <a:endParaRPr lang="sv-SE" sz="4000" b="1" dirty="0">
              <a:solidFill>
                <a:srgbClr val="C0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000923"/>
            <a:ext cx="10515600" cy="415245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sv-SE" sz="8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Fyra månader tidigare vann Rolf Martens SM-gruppen i Stockholm.</a:t>
            </a:r>
          </a:p>
          <a:p>
            <a:pPr>
              <a:lnSpc>
                <a:spcPct val="110000"/>
              </a:lnSpc>
            </a:pPr>
            <a:r>
              <a:rPr lang="sv-SE" sz="8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Fyra lag deltog i allsvenska finalen i Lidköping 4-5 november 1967</a:t>
            </a:r>
          </a:p>
          <a:p>
            <a:pPr>
              <a:lnSpc>
                <a:spcPct val="110000"/>
              </a:lnSpc>
            </a:pPr>
            <a:r>
              <a:rPr lang="sv-SE" sz="8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 spelades på 10 bord. </a:t>
            </a:r>
          </a:p>
          <a:p>
            <a:pPr>
              <a:lnSpc>
                <a:spcPct val="110000"/>
              </a:lnSpc>
            </a:pPr>
            <a:r>
              <a:rPr lang="sv-SE" sz="8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Två lag var klubblag (LASK och SS Manhem, Göteborg)</a:t>
            </a:r>
          </a:p>
          <a:p>
            <a:pPr>
              <a:lnSpc>
                <a:spcPct val="110000"/>
              </a:lnSpc>
            </a:pPr>
            <a:r>
              <a:rPr lang="sv-SE" sz="8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Två distriktslag (Mälardalens SF &amp; Västergötlands SF)</a:t>
            </a:r>
          </a:p>
          <a:p>
            <a:pPr>
              <a:lnSpc>
                <a:spcPct val="110000"/>
              </a:lnSpc>
            </a:pPr>
            <a:r>
              <a:rPr lang="sv-SE" sz="8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Distriktslagen var klart sämre än klubblagen.</a:t>
            </a:r>
          </a:p>
          <a:p>
            <a:pPr>
              <a:lnSpc>
                <a:spcPct val="110000"/>
              </a:lnSpc>
            </a:pPr>
            <a:r>
              <a:rPr lang="sv-SE" sz="8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 vann överlägset och tappade bara 9½ poäng på de 30 partierna.</a:t>
            </a:r>
          </a:p>
          <a:p>
            <a:pPr>
              <a:lnSpc>
                <a:spcPct val="110000"/>
              </a:lnSpc>
            </a:pPr>
            <a:r>
              <a:rPr lang="sv-SE" sz="8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Matchen mot SS Manhem blev avgörande. LASK vann med 7-3.</a:t>
            </a:r>
          </a:p>
          <a:p>
            <a:pPr>
              <a:lnSpc>
                <a:spcPct val="110000"/>
              </a:lnSpc>
            </a:pPr>
            <a:r>
              <a:rPr lang="sv-SE" sz="8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Remi på bord 1 mellan Rolf Martens, LASK och Ove Kinnmark, SS Manhem</a:t>
            </a:r>
          </a:p>
          <a:p>
            <a:pPr>
              <a:lnSpc>
                <a:spcPct val="110000"/>
              </a:lnSpc>
            </a:pPr>
            <a:r>
              <a:rPr lang="sv-SE" sz="8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Dokumentation om spelarnas resultat saknas.</a:t>
            </a:r>
          </a:p>
          <a:p>
            <a:pPr>
              <a:lnSpc>
                <a:spcPct val="110000"/>
              </a:lnSpc>
            </a:pPr>
            <a:endParaRPr lang="sv-SE" sz="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7338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102860"/>
              </p:ext>
            </p:extLst>
          </p:nvPr>
        </p:nvGraphicFramePr>
        <p:xfrm>
          <a:off x="851768" y="677731"/>
          <a:ext cx="10797438" cy="53788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371">
                  <a:extLst>
                    <a:ext uri="{9D8B030D-6E8A-4147-A177-3AD203B41FA5}">
                      <a16:colId xmlns:a16="http://schemas.microsoft.com/office/drawing/2014/main" val="41088906"/>
                    </a:ext>
                  </a:extLst>
                </a:gridCol>
                <a:gridCol w="3250381">
                  <a:extLst>
                    <a:ext uri="{9D8B030D-6E8A-4147-A177-3AD203B41FA5}">
                      <a16:colId xmlns:a16="http://schemas.microsoft.com/office/drawing/2014/main" val="280932797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1985775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818132809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413795204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59520009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59095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430701856"/>
                    </a:ext>
                  </a:extLst>
                </a:gridCol>
                <a:gridCol w="1840496">
                  <a:extLst>
                    <a:ext uri="{9D8B030D-6E8A-4147-A177-3AD203B41FA5}">
                      <a16:colId xmlns:a16="http://schemas.microsoft.com/office/drawing/2014/main" val="1178959926"/>
                    </a:ext>
                  </a:extLst>
                </a:gridCol>
                <a:gridCol w="893310">
                  <a:extLst>
                    <a:ext uri="{9D8B030D-6E8A-4147-A177-3AD203B41FA5}">
                      <a16:colId xmlns:a16="http://schemas.microsoft.com/office/drawing/2014/main" val="3437122521"/>
                    </a:ext>
                  </a:extLst>
                </a:gridCol>
              </a:tblGrid>
              <a:tr h="810555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sv-SE" sz="3600" b="1" i="0" u="none" strike="noStrike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Allsvenskan</a:t>
                      </a:r>
                      <a:r>
                        <a:rPr lang="sv-SE" sz="36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1967</a:t>
                      </a:r>
                      <a:endParaRPr lang="sv-SE" sz="3600" b="1" i="0" u="none" strike="noStrike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7091094"/>
                  </a:ext>
                </a:extLst>
              </a:tr>
              <a:tr h="690130">
                <a:tc gridSpan="10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LASK – Mälardalens SF  6½-3½     SS Manhem - Västergötlands SF  7½-2½   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9921014"/>
                  </a:ext>
                </a:extLst>
              </a:tr>
              <a:tr h="549844">
                <a:tc gridSpan="10"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buNone/>
                      </a:pPr>
                      <a:r>
                        <a:rPr lang="sv-SE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LASK – SS Manhem  7-3</a:t>
                      </a:r>
                      <a:r>
                        <a:rPr lang="sv-SE" sz="2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sv-SE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Mälardalens SF – Västergötlands SF  5-5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3615297"/>
                  </a:ext>
                </a:extLst>
              </a:tr>
              <a:tr h="479656">
                <a:tc gridSpan="10">
                  <a:txBody>
                    <a:bodyPr/>
                    <a:lstStyle/>
                    <a:p>
                      <a:pPr algn="l" fontAlgn="b"/>
                      <a:r>
                        <a:rPr lang="sv-SE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LASK – Västergötlands SF  7-3      SS Manhem – Mälardalens SF  7½-2½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9565521"/>
                  </a:ext>
                </a:extLst>
              </a:tr>
              <a:tr h="358321">
                <a:tc gridSpan="9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2674892"/>
                  </a:ext>
                </a:extLst>
              </a:tr>
              <a:tr h="44341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Lidköping 6-7.11 </a:t>
                      </a:r>
                      <a:r>
                        <a:rPr lang="sv-SE" sz="2000" b="1" i="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1967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pp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mp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8312195"/>
                  </a:ext>
                </a:extLst>
              </a:tr>
              <a:tr h="51172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Lunds ASK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20½-9½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0166089"/>
                  </a:ext>
                </a:extLst>
              </a:tr>
              <a:tr h="51172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SS Manhem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18-12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4147222"/>
                  </a:ext>
                </a:extLst>
              </a:tr>
              <a:tr h="51172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Mälardalens SF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11-19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838903"/>
                  </a:ext>
                </a:extLst>
              </a:tr>
              <a:tr h="51172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Västergötlands SF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10½-19½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1195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04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004240"/>
              </p:ext>
            </p:extLst>
          </p:nvPr>
        </p:nvGraphicFramePr>
        <p:xfrm>
          <a:off x="1154482" y="731520"/>
          <a:ext cx="9883035" cy="59508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5249">
                  <a:extLst>
                    <a:ext uri="{9D8B030D-6E8A-4147-A177-3AD203B41FA5}">
                      <a16:colId xmlns:a16="http://schemas.microsoft.com/office/drawing/2014/main" val="373688777"/>
                    </a:ext>
                  </a:extLst>
                </a:gridCol>
                <a:gridCol w="3268888">
                  <a:extLst>
                    <a:ext uri="{9D8B030D-6E8A-4147-A177-3AD203B41FA5}">
                      <a16:colId xmlns:a16="http://schemas.microsoft.com/office/drawing/2014/main" val="2738697938"/>
                    </a:ext>
                  </a:extLst>
                </a:gridCol>
                <a:gridCol w="855409">
                  <a:extLst>
                    <a:ext uri="{9D8B030D-6E8A-4147-A177-3AD203B41FA5}">
                      <a16:colId xmlns:a16="http://schemas.microsoft.com/office/drawing/2014/main" val="1542120872"/>
                    </a:ext>
                  </a:extLst>
                </a:gridCol>
                <a:gridCol w="763758">
                  <a:extLst>
                    <a:ext uri="{9D8B030D-6E8A-4147-A177-3AD203B41FA5}">
                      <a16:colId xmlns:a16="http://schemas.microsoft.com/office/drawing/2014/main" val="3889470439"/>
                    </a:ext>
                  </a:extLst>
                </a:gridCol>
                <a:gridCol w="763758">
                  <a:extLst>
                    <a:ext uri="{9D8B030D-6E8A-4147-A177-3AD203B41FA5}">
                      <a16:colId xmlns:a16="http://schemas.microsoft.com/office/drawing/2014/main" val="3693283275"/>
                    </a:ext>
                  </a:extLst>
                </a:gridCol>
                <a:gridCol w="763758">
                  <a:extLst>
                    <a:ext uri="{9D8B030D-6E8A-4147-A177-3AD203B41FA5}">
                      <a16:colId xmlns:a16="http://schemas.microsoft.com/office/drawing/2014/main" val="4283369872"/>
                    </a:ext>
                  </a:extLst>
                </a:gridCol>
                <a:gridCol w="763758">
                  <a:extLst>
                    <a:ext uri="{9D8B030D-6E8A-4147-A177-3AD203B41FA5}">
                      <a16:colId xmlns:a16="http://schemas.microsoft.com/office/drawing/2014/main" val="1065268974"/>
                    </a:ext>
                  </a:extLst>
                </a:gridCol>
                <a:gridCol w="1718457">
                  <a:extLst>
                    <a:ext uri="{9D8B030D-6E8A-4147-A177-3AD203B41FA5}">
                      <a16:colId xmlns:a16="http://schemas.microsoft.com/office/drawing/2014/main" val="1973194202"/>
                    </a:ext>
                  </a:extLst>
                </a:gridCol>
              </a:tblGrid>
              <a:tr h="518661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36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Guldlaget 1967</a:t>
                      </a:r>
                      <a:endParaRPr lang="sv-SE" sz="3600" b="1" i="0" u="none" strike="noStrike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0393080"/>
                  </a:ext>
                </a:extLst>
              </a:tr>
              <a:tr h="518661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bord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Allsvenskan</a:t>
                      </a:r>
                      <a:r>
                        <a:rPr lang="sv-SE" sz="2000" b="1" i="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1967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ålder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pp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3225182"/>
                  </a:ext>
                </a:extLst>
              </a:tr>
              <a:tr h="340792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Rolf Martens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2817809"/>
                  </a:ext>
                </a:extLst>
              </a:tr>
              <a:tr h="340792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Kjell Krantz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4927825"/>
                  </a:ext>
                </a:extLst>
              </a:tr>
              <a:tr h="340792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Göran Broström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3865403"/>
                  </a:ext>
                </a:extLst>
              </a:tr>
              <a:tr h="340792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Magnus Wahlbom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3942775"/>
                  </a:ext>
                </a:extLst>
              </a:tr>
              <a:tr h="340792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Sven Asker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8651992"/>
                  </a:ext>
                </a:extLst>
              </a:tr>
              <a:tr h="340792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 </a:t>
                      </a:r>
                      <a:r>
                        <a:rPr lang="sv-SE" sz="20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Sibe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1741385"/>
                  </a:ext>
                </a:extLst>
              </a:tr>
              <a:tr h="340792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 Frise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0428273"/>
                  </a:ext>
                </a:extLst>
              </a:tr>
              <a:tr h="340792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Harald Wernbro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773590"/>
                  </a:ext>
                </a:extLst>
              </a:tr>
              <a:tr h="340792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Mats Berglund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5138408"/>
                  </a:ext>
                </a:extLst>
              </a:tr>
              <a:tr h="340792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Sven Wesén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6847848"/>
                  </a:ext>
                </a:extLst>
              </a:tr>
              <a:tr h="340792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Ulf Larsson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9692320"/>
                  </a:ext>
                </a:extLst>
              </a:tr>
              <a:tr h="340792"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20½-9½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7607913"/>
                  </a:ext>
                </a:extLst>
              </a:tr>
              <a:tr h="287362"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0140403"/>
                  </a:ext>
                </a:extLst>
              </a:tr>
              <a:tr h="287362"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*) Martens - Ove Kinnmark ½-½    </a:t>
                      </a:r>
                      <a:br>
                        <a:rPr lang="sv-SE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sv-SE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Övrig information saknas.</a:t>
                      </a:r>
                      <a:endParaRPr lang="sv-SE" sz="16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3010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411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0934" y="500062"/>
            <a:ext cx="10515600" cy="1325563"/>
          </a:xfrm>
        </p:spPr>
        <p:txBody>
          <a:bodyPr/>
          <a:lstStyle/>
          <a:p>
            <a: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Guld nr 4</a:t>
            </a:r>
            <a:b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Allsvenskan 1970</a:t>
            </a:r>
            <a:endParaRPr lang="sv-SE" b="1" dirty="0">
              <a:solidFill>
                <a:srgbClr val="C0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1970 spelades Allsvenskan i två division I-serier – Norra och Södra. Det spelades på åtta bord.</a:t>
            </a:r>
          </a:p>
          <a:p>
            <a:pPr>
              <a:lnSpc>
                <a:spcPct val="110000"/>
              </a:lnSpc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 vann division I södra och fick möte segrarna i division I norra, Schack 27 från Stockholm</a:t>
            </a:r>
          </a:p>
          <a:p>
            <a:pPr>
              <a:lnSpc>
                <a:spcPct val="110000"/>
              </a:lnSpc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Finalen spelades 18-19 april i Stockholm. Lagen möttes två gånger. </a:t>
            </a:r>
          </a:p>
          <a:p>
            <a:pPr>
              <a:lnSpc>
                <a:spcPct val="110000"/>
              </a:lnSpc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 vann första matchen med 4½-3½, men förlorade den andra med 3½-4½.</a:t>
            </a:r>
          </a:p>
          <a:p>
            <a:pPr>
              <a:lnSpc>
                <a:spcPct val="110000"/>
              </a:lnSpc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Därför blev den en skiljematch i Lund den 30 maj, som LASK vann med 6-2. </a:t>
            </a:r>
          </a:p>
          <a:p>
            <a:pPr>
              <a:lnSpc>
                <a:spcPct val="110000"/>
              </a:lnSpc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 använde totalt tio spelare. Äldste spelaren var 27 år!</a:t>
            </a:r>
          </a:p>
          <a:p>
            <a:pPr>
              <a:lnSpc>
                <a:spcPct val="110000"/>
              </a:lnSpc>
            </a:pPr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5487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276033"/>
              </p:ext>
            </p:extLst>
          </p:nvPr>
        </p:nvGraphicFramePr>
        <p:xfrm>
          <a:off x="864296" y="892887"/>
          <a:ext cx="9582412" cy="5217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5279">
                  <a:extLst>
                    <a:ext uri="{9D8B030D-6E8A-4147-A177-3AD203B41FA5}">
                      <a16:colId xmlns:a16="http://schemas.microsoft.com/office/drawing/2014/main" val="281083999"/>
                    </a:ext>
                  </a:extLst>
                </a:gridCol>
                <a:gridCol w="3566617">
                  <a:extLst>
                    <a:ext uri="{9D8B030D-6E8A-4147-A177-3AD203B41FA5}">
                      <a16:colId xmlns:a16="http://schemas.microsoft.com/office/drawing/2014/main" val="100089951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47940160"/>
                    </a:ext>
                  </a:extLst>
                </a:gridCol>
                <a:gridCol w="663879">
                  <a:extLst>
                    <a:ext uri="{9D8B030D-6E8A-4147-A177-3AD203B41FA5}">
                      <a16:colId xmlns:a16="http://schemas.microsoft.com/office/drawing/2014/main" val="2194142489"/>
                    </a:ext>
                  </a:extLst>
                </a:gridCol>
                <a:gridCol w="501041">
                  <a:extLst>
                    <a:ext uri="{9D8B030D-6E8A-4147-A177-3AD203B41FA5}">
                      <a16:colId xmlns:a16="http://schemas.microsoft.com/office/drawing/2014/main" val="1165197322"/>
                    </a:ext>
                  </a:extLst>
                </a:gridCol>
                <a:gridCol w="688932">
                  <a:extLst>
                    <a:ext uri="{9D8B030D-6E8A-4147-A177-3AD203B41FA5}">
                      <a16:colId xmlns:a16="http://schemas.microsoft.com/office/drawing/2014/main" val="4285086897"/>
                    </a:ext>
                  </a:extLst>
                </a:gridCol>
                <a:gridCol w="526093">
                  <a:extLst>
                    <a:ext uri="{9D8B030D-6E8A-4147-A177-3AD203B41FA5}">
                      <a16:colId xmlns:a16="http://schemas.microsoft.com/office/drawing/2014/main" val="4281849508"/>
                    </a:ext>
                  </a:extLst>
                </a:gridCol>
                <a:gridCol w="1766171">
                  <a:extLst>
                    <a:ext uri="{9D8B030D-6E8A-4147-A177-3AD203B41FA5}">
                      <a16:colId xmlns:a16="http://schemas.microsoft.com/office/drawing/2014/main" val="382716392"/>
                    </a:ext>
                  </a:extLst>
                </a:gridCol>
              </a:tblGrid>
              <a:tr h="60931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36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Guldlaget 1970</a:t>
                      </a:r>
                      <a:endParaRPr lang="sv-SE" sz="3600" b="1" i="0" u="none" strike="noStrike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1462893"/>
                  </a:ext>
                </a:extLst>
              </a:tr>
              <a:tr h="38233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bord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Allsvenska</a:t>
                      </a:r>
                      <a:r>
                        <a:rPr lang="sv-SE" sz="2000" b="1" i="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finalen 1970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ålder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pp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5124473"/>
                  </a:ext>
                </a:extLst>
              </a:tr>
              <a:tr h="38233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Magnus Wahlbom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1½-1½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5270840"/>
                  </a:ext>
                </a:extLst>
              </a:tr>
              <a:tr h="38233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Kjell Krantz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2½-½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9312390"/>
                  </a:ext>
                </a:extLst>
              </a:tr>
              <a:tr h="38233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Rolf Martens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1½-1½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4513105"/>
                  </a:ext>
                </a:extLst>
              </a:tr>
              <a:tr h="38233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Håkan Wennerström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2½-½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2114152"/>
                  </a:ext>
                </a:extLst>
              </a:tr>
              <a:tr h="38233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Stig Olausson (</a:t>
                      </a:r>
                      <a:r>
                        <a:rPr lang="sv-SE" sz="20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Kantim</a:t>
                      </a:r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1½-1½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0321051"/>
                  </a:ext>
                </a:extLst>
              </a:tr>
              <a:tr h="38233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Per-Inge </a:t>
                      </a:r>
                      <a:r>
                        <a:rPr lang="sv-SE" sz="20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Helmertz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1½-1½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4145549"/>
                  </a:ext>
                </a:extLst>
              </a:tr>
              <a:tr h="38233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Ulf </a:t>
                      </a:r>
                      <a:r>
                        <a:rPr lang="sv-SE" sz="20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Korman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2-1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7381629"/>
                  </a:ext>
                </a:extLst>
              </a:tr>
              <a:tr h="38233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Harald </a:t>
                      </a:r>
                      <a:r>
                        <a:rPr lang="sv-SE" sz="20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Wernbro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0-1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7548884"/>
                  </a:ext>
                </a:extLst>
              </a:tr>
              <a:tr h="38233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Nejib</a:t>
                      </a:r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sv-SE" sz="20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Bouaziz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0-1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1114422"/>
                  </a:ext>
                </a:extLst>
              </a:tr>
              <a:tr h="38233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Peter Östberg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1-0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6890638"/>
                  </a:ext>
                </a:extLst>
              </a:tr>
              <a:tr h="402457"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14-10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3273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889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Guld nr 5</a:t>
            </a:r>
            <a:b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Allsvenskan 1972</a:t>
            </a:r>
            <a:endParaRPr lang="sv-SE" b="1" dirty="0">
              <a:solidFill>
                <a:srgbClr val="C0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1972 spelades Allsvenskan i två division I-serier – Norra och Södra.</a:t>
            </a:r>
          </a:p>
          <a:p>
            <a:pPr>
              <a:lnSpc>
                <a:spcPct val="110000"/>
              </a:lnSpc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 vann division I södra och fick möte segrarna i division I norra, Wasa SK från Stockholm</a:t>
            </a:r>
          </a:p>
          <a:p>
            <a:pPr>
              <a:lnSpc>
                <a:spcPct val="110000"/>
              </a:lnSpc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Finalen spelades 8-9 april i Lund.</a:t>
            </a:r>
          </a:p>
          <a:p>
            <a:pPr>
              <a:lnSpc>
                <a:spcPct val="110000"/>
              </a:lnSpc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Lagen möttes i två matcher. </a:t>
            </a:r>
          </a:p>
          <a:p>
            <a:pPr>
              <a:lnSpc>
                <a:spcPct val="110000"/>
              </a:lnSpc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 förlorade första matchen med 3-5, men vann den andra matchen med 7-1. Totalt alltså 10-6 till LASK.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341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670606"/>
              </p:ext>
            </p:extLst>
          </p:nvPr>
        </p:nvGraphicFramePr>
        <p:xfrm>
          <a:off x="676404" y="860616"/>
          <a:ext cx="9995770" cy="5720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9558">
                  <a:extLst>
                    <a:ext uri="{9D8B030D-6E8A-4147-A177-3AD203B41FA5}">
                      <a16:colId xmlns:a16="http://schemas.microsoft.com/office/drawing/2014/main" val="2038049849"/>
                    </a:ext>
                  </a:extLst>
                </a:gridCol>
                <a:gridCol w="3494761">
                  <a:extLst>
                    <a:ext uri="{9D8B030D-6E8A-4147-A177-3AD203B41FA5}">
                      <a16:colId xmlns:a16="http://schemas.microsoft.com/office/drawing/2014/main" val="120541138"/>
                    </a:ext>
                  </a:extLst>
                </a:gridCol>
                <a:gridCol w="977030">
                  <a:extLst>
                    <a:ext uri="{9D8B030D-6E8A-4147-A177-3AD203B41FA5}">
                      <a16:colId xmlns:a16="http://schemas.microsoft.com/office/drawing/2014/main" val="3673566241"/>
                    </a:ext>
                  </a:extLst>
                </a:gridCol>
                <a:gridCol w="726510">
                  <a:extLst>
                    <a:ext uri="{9D8B030D-6E8A-4147-A177-3AD203B41FA5}">
                      <a16:colId xmlns:a16="http://schemas.microsoft.com/office/drawing/2014/main" val="1789410976"/>
                    </a:ext>
                  </a:extLst>
                </a:gridCol>
                <a:gridCol w="601249">
                  <a:extLst>
                    <a:ext uri="{9D8B030D-6E8A-4147-A177-3AD203B41FA5}">
                      <a16:colId xmlns:a16="http://schemas.microsoft.com/office/drawing/2014/main" val="3936593104"/>
                    </a:ext>
                  </a:extLst>
                </a:gridCol>
                <a:gridCol w="876822">
                  <a:extLst>
                    <a:ext uri="{9D8B030D-6E8A-4147-A177-3AD203B41FA5}">
                      <a16:colId xmlns:a16="http://schemas.microsoft.com/office/drawing/2014/main" val="3669209245"/>
                    </a:ext>
                  </a:extLst>
                </a:gridCol>
                <a:gridCol w="591780">
                  <a:extLst>
                    <a:ext uri="{9D8B030D-6E8A-4147-A177-3AD203B41FA5}">
                      <a16:colId xmlns:a16="http://schemas.microsoft.com/office/drawing/2014/main" val="360235326"/>
                    </a:ext>
                  </a:extLst>
                </a:gridCol>
                <a:gridCol w="1738060">
                  <a:extLst>
                    <a:ext uri="{9D8B030D-6E8A-4147-A177-3AD203B41FA5}">
                      <a16:colId xmlns:a16="http://schemas.microsoft.com/office/drawing/2014/main" val="3926005565"/>
                    </a:ext>
                  </a:extLst>
                </a:gridCol>
              </a:tblGrid>
              <a:tr h="66697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36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Guldlaget 1972</a:t>
                      </a:r>
                      <a:endParaRPr lang="sv-SE" sz="3600" b="1" i="0" u="none" strike="noStrike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5584579"/>
                  </a:ext>
                </a:extLst>
              </a:tr>
              <a:tr h="38715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bord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Allsvenska</a:t>
                      </a:r>
                      <a:r>
                        <a:rPr lang="sv-SE" sz="2000" b="1" i="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finalen 1972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ålder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pp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0729258"/>
                  </a:ext>
                </a:extLst>
              </a:tr>
              <a:tr h="38715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Kjell Krantz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1-1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9767231"/>
                  </a:ext>
                </a:extLst>
              </a:tr>
              <a:tr h="38715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Magnus Wahlbom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½-1½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4783411"/>
                  </a:ext>
                </a:extLst>
              </a:tr>
              <a:tr h="38715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Rolf Martens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2-0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9109553"/>
                  </a:ext>
                </a:extLst>
              </a:tr>
              <a:tr h="38715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Håkan Wennerström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1-1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8371274"/>
                  </a:ext>
                </a:extLst>
              </a:tr>
              <a:tr h="38715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Stig Olausson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0-1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2619519"/>
                  </a:ext>
                </a:extLst>
              </a:tr>
              <a:tr h="38715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Torsten Lundgren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1-0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209457"/>
                  </a:ext>
                </a:extLst>
              </a:tr>
              <a:tr h="38715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Peter Östberg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1½-½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9160377"/>
                  </a:ext>
                </a:extLst>
              </a:tr>
              <a:tr h="38715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Harald Wernbro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0-1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1403848"/>
                  </a:ext>
                </a:extLst>
              </a:tr>
              <a:tr h="38715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Ulf Korman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1-0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6680089"/>
                  </a:ext>
                </a:extLst>
              </a:tr>
              <a:tr h="38715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Ulf Korman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1-0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9123587"/>
                  </a:ext>
                </a:extLst>
              </a:tr>
              <a:tr h="38715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Per-Inge Helmertz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1-0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6260286"/>
                  </a:ext>
                </a:extLst>
              </a:tr>
              <a:tr h="407529"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10-6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4768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237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Guldlaget 1972</a:t>
            </a:r>
            <a:b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Rolf Martens var ende fullpoängare i dubbelmötet mot Wasa SK. Dessvärre slutade han med tävlingsschack som 30-åring.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93" y="1822427"/>
            <a:ext cx="6389468" cy="4855671"/>
          </a:xfrm>
        </p:spPr>
      </p:pic>
    </p:spTree>
    <p:extLst>
      <p:ext uri="{BB962C8B-B14F-4D97-AF65-F5344CB8AC3E}">
        <p14:creationId xmlns:p14="http://schemas.microsoft.com/office/powerpoint/2010/main" val="4085903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1st </a:t>
            </a:r>
            <a:r>
              <a:rPr lang="sv-SE" b="1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</a:t>
            </a:r>
            <a:r>
              <a:rPr lang="sv-SE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Club Cup 1975-76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37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Calle Erlandsson</a:t>
            </a:r>
            <a:br>
              <a:rPr lang="sv-SE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LASK:s</a:t>
            </a:r>
            <a:r>
              <a:rPr lang="sv-SE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äventyr i den första Europa-Cupen för klubblag.</a:t>
            </a:r>
            <a:endParaRPr lang="sv-S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första 15 europacuperna för klubblag arrangerades som riktiga cupturneringar (knockout-system) och det var först år 2000 som nuvarande </a:t>
            </a:r>
            <a:r>
              <a:rPr lang="sv-SE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schweizerlottning</a:t>
            </a:r>
            <a:r>
              <a:rPr lang="sv-S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infördes. Wasa SK som vann Allsvenskan 1973/74 avstod från deltagande och LASK fick efter diverse palaver äran att representera Sverige i den alla första Europa-Cupen 1975/76, som samlade lag från 20 nationer.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Åtta nationer lottades preliminärt in i sextondelsfinal, däribland Norge (Oslo </a:t>
            </a:r>
            <a:r>
              <a:rPr lang="sv-SE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Schakselskap</a:t>
            </a:r>
            <a:r>
              <a:rPr lang="sv-S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mot Skottland, men efter återbud från norrmännen erbjöds LASK en plats i cupen mot Glasgow. Denna bortamatch skulle ha spelats i juni 1975, men någon inbjudan från skottarna kom aldrig trots påstötningar från SSF.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När resultatrapporteringen från Glasgow uteblev befanns plötsligt både Glasgow och LASK uteslutna. Italienska Banco di Roma kom då med i åttondelsfinalen mot nederländska </a:t>
            </a:r>
            <a:r>
              <a:rPr lang="sv-SE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Desisco</a:t>
            </a:r>
            <a:r>
              <a:rPr lang="sv-S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Watergraafsmeer</a:t>
            </a:r>
            <a:r>
              <a:rPr lang="sv-S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LASK protesterade naturligtvis och </a:t>
            </a:r>
            <a:br>
              <a:rPr lang="sv-S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FIDE:s beslut underlättades av att </a:t>
            </a:r>
            <a:r>
              <a:rPr lang="sv-SE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Desisco</a:t>
            </a:r>
            <a:r>
              <a:rPr lang="sv-S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drog sig ur. </a:t>
            </a:r>
          </a:p>
        </p:txBody>
      </p:sp>
    </p:spTree>
    <p:extLst>
      <p:ext uri="{BB962C8B-B14F-4D97-AF65-F5344CB8AC3E}">
        <p14:creationId xmlns:p14="http://schemas.microsoft.com/office/powerpoint/2010/main" val="2895739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097280" y="1219199"/>
            <a:ext cx="9448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Därmed var det dags för LASK att spela åttondelsfinal borta 30-31 oktober i Rom mot 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Gruppo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Sportivo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Banco di Roma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italienettan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GM Sergio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Mariotti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på bord 1.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LASK:s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förstabordsspelare Per-Inge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Helmertz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höll remi i båda partierna mot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Mariotti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och Magnus Wahlbom vann båda partierna mot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Alvise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Zichichi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en spelare som blev IM 1977 och som 1983 vann mot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Spassky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LASK vann matchen överraskande komfortabelt med 8½-3½ (4½-1½ och 4-2) trots att italienarna var högre rankat.</a:t>
            </a: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Bord 1: 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Helmertz-Mariotti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½-½, ½-½; Bord 2) Wahlbom-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Zichichi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1-0, 1-0; Bord 3) Krantz-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Primavera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1-0, Krantz-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Passerotti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½-½; Bord 4) 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Thapper-Valenti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0-1, 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Thapper-Primavera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½-½; Bord 5) Wirgren-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Zagallo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1-0, 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Wirgen-Valenti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½-½;  Bord 6) 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Korman-Coppini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1-0, 1-0.</a:t>
            </a:r>
          </a:p>
          <a:p>
            <a:pPr marL="342900" indent="-342900">
              <a:buAutoNum type="arabicParenR"/>
            </a:pPr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Därmed var LASK i kvartsfinal och lottades mot israeliska 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Haifa 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Technion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Student Union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Matchen spelades i Spartas auditorium i Lund 13-14 december under sträng polisbevakning med tanke på det spända politiska läget. LASK vann första ronden med 4-2, men förlorade i andra med 2½-3½. Vid 6-6 hade Haifa gått vidare efter särskiljning enligt Berlin-poäng (6 poäng för vinst på bord 1, 5 poäng för vinst på bord 2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så avancemanget till semifinal hängde på en skör tråd.</a:t>
            </a:r>
          </a:p>
        </p:txBody>
      </p:sp>
    </p:spTree>
    <p:extLst>
      <p:ext uri="{BB962C8B-B14F-4D97-AF65-F5344CB8AC3E}">
        <p14:creationId xmlns:p14="http://schemas.microsoft.com/office/powerpoint/2010/main" val="318947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Guld nr 1</a:t>
            </a:r>
            <a:b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Allsvenskan 1965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sv-S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Fyra lag deltog i allsvenska finalen </a:t>
            </a:r>
            <a:br>
              <a:rPr lang="sv-S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Linköping 6-7 november 1965</a:t>
            </a:r>
          </a:p>
          <a:p>
            <a:pPr>
              <a:lnSpc>
                <a:spcPct val="110000"/>
              </a:lnSpc>
            </a:pPr>
            <a:r>
              <a:rPr lang="sv-S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 spelades på 10 bord. LASK använde 11 spelare.</a:t>
            </a:r>
          </a:p>
          <a:p>
            <a:pPr>
              <a:lnSpc>
                <a:spcPct val="110000"/>
              </a:lnSpc>
            </a:pPr>
            <a:r>
              <a:rPr lang="sv-S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 lag var klubblag </a:t>
            </a:r>
            <a:br>
              <a:rPr lang="sv-S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(LASK och Stockholmslagen Östra SS och Wasa SK)</a:t>
            </a:r>
          </a:p>
          <a:p>
            <a:pPr>
              <a:lnSpc>
                <a:spcPct val="110000"/>
              </a:lnSpc>
            </a:pPr>
            <a:r>
              <a:rPr lang="sv-S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Ett lag var distriktslag (Gästriklands SF)</a:t>
            </a:r>
          </a:p>
          <a:p>
            <a:pPr>
              <a:lnSpc>
                <a:spcPct val="110000"/>
              </a:lnSpc>
            </a:pPr>
            <a:r>
              <a:rPr lang="sv-S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 vann samtliga tre matcher med knapp marginal</a:t>
            </a:r>
          </a:p>
          <a:p>
            <a:pPr>
              <a:lnSpc>
                <a:spcPct val="110000"/>
              </a:lnSpc>
            </a:pPr>
            <a:r>
              <a:rPr lang="sv-S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Inget annat lag vann mer än en match</a:t>
            </a:r>
          </a:p>
          <a:p>
            <a:pPr>
              <a:lnSpc>
                <a:spcPct val="110000"/>
              </a:lnSpc>
            </a:pPr>
            <a:r>
              <a:rPr lang="sv-S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Största segermarginalen i en match var 6-4 (LASK-Wasa)</a:t>
            </a:r>
            <a:r>
              <a:rPr lang="sv-S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872727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960120" y="58847"/>
            <a:ext cx="100431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Bord 1) 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Helmertz-Bleiman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0-1, ½-½; Bord 2) Wahlbom-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Peretz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1-0, ½-½; Bord 3) Krantz-Koski 1-0, ½-½; Bord 4) 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Thapper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-Bernstein 0-1, 0-1; Bord 5) Wirgren-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Mensker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1-0; ½-½; Bord 6) 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Korman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-Bar 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Ziv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1-0, 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Korman-Gura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½-½.</a:t>
            </a: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Därmed var det dags för semifinaler. I Budapest spelade 14-15 februari 1976 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Spartacus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mot 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SG Solingen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6-6 (3½-2½; 2½-3½) och västtyskarna gick vidare på Berlin-poäng. LASK fick hemmamatch mot 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Burevestnik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Moskva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som spelades 20-21 februari på Fäladsgården i Lund.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Burevestnik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(ung. stormfågel) är en akademisk idrottsorganisa­tion som på 1970-talet hade 600 föreningar med knappt 2 miljoner medlemmar. Schacksektionernas medlems­antal utgjorde ca 400 000.  </a:t>
            </a: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Ryssarna kom väl förberedda för en femdagars­­vistelse i Lund med politruken Vadim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Golovin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spetsen. Ordinarie spelare var GM Vasilij Smyslov, GM Mark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Tajmanov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IM Boris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Gulko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GM Jurij Balasjov, IM Mark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Dvoretskij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och den då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otitlade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Lev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Alburt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Icke oävna reserver var IM Vladimir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Bagirov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och IM Jurij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Razuvajev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Som tränare medföljde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nykorade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korrvärldsmästaren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Jakov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Estrin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5132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22960" y="-79653"/>
            <a:ext cx="10149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Redan ankomstdagen bar det iväg till ett högt prioriterat biobesök – lättklädda damer kunde inte ses på filmduken i Sovjetunionen. Andra höjdpunkter under vistelsen var besök på Skånes Schackförlag i Limhamn, ytterligare biobesök, Smyslovs simultanuppvisning (+21 =9 -2; förluster mot Ulf Larsson och Bengt Sandström) samt blixtturneringen med sju ryssar och sju svenskar som i Smyslov frånvaro vanns av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Tajmanov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 11½/13. </a:t>
            </a: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Ryssarna släppte 5 poäng på sina 49 partier mot svenskarna – Krantz vann mot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Alburt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och Lars Grahn besegrade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Gulko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Sex remier togs av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Helmertz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(3), Schüssler, Stefan Ivarsson och Gert Svensson.</a:t>
            </a: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semifinalen fick LASK fem remier mot det övermäktiga motståndet, betydligt bättre än professor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Elos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prognos. Plusvärden var att Wahlbom stod klart bättre i ett av partierna mot Smyslov och att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Helmertz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kunde ha vunnit vackert mot Balasjov. Vid matchtillfället hade ryssarna 3 GM, 4 IM och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Alburt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som då saknade titel. Snart blev alla åtta stormästare. Ryssarnas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elosnitt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var 2539 med Smyslov i topp på 2580. Alla i 6-mannalaget var bland världens 60 bästa på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elolistan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januari 1976.</a:t>
            </a:r>
          </a:p>
        </p:txBody>
      </p:sp>
    </p:spTree>
    <p:extLst>
      <p:ext uri="{BB962C8B-B14F-4D97-AF65-F5344CB8AC3E}">
        <p14:creationId xmlns:p14="http://schemas.microsoft.com/office/powerpoint/2010/main" val="3731519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082040" y="335846"/>
            <a:ext cx="10058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Bord 1) Wahlbom-Smyslov 0-1, 0-1; Bord 2) Krantz-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Tajmanov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0-1, ½-½; Bord 3) 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Helmertz-Gulko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0-1, 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Helmertz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-Balasjov ½-½; Bord 4) Wirgren-Balasjov ½-½, Wirgren-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Dvoretskij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0-1; Bord 5) 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Korman-Dvoretskij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½-½, 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Korman-Alburt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½-½; Bord 6) 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Thapper-Alburt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0-1; 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Thapper-Bagirov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0-1.</a:t>
            </a: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hedervärd avslutning av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LASK:s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europacupäventyr. Notabelt är att LASK endast använde sex spelare totalt med skiftande bordsplaceringar. 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Ulf 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Korman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blev obesegrad med 4½/6. 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Magnus Wahlbom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Kjell Krantz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och 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Anders Wirgren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tog 3½/6, 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Per-Inge 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Helmertz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2/6 och </a:t>
            </a:r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Roland 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Thapper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½/6.</a:t>
            </a: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Partier:</a:t>
            </a:r>
            <a:b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Tajmanov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-Krantz ½-½ (Schacknytt 1976 sid 82-84); </a:t>
            </a:r>
            <a:b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Helmertz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-Balasjov ½-½ (Expressen 28 feb 1976; Kristian Sköld)</a:t>
            </a: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Notabelt är att finalmatchen 8-10 maj 1976 i Solingen slutade oavgjord 9-9 (+1 =16 -1). Efter 6-6 spelades en tredje ”avgörande” match som slutade 3-3 och enligt reglerna förklarades båda lagen som vinnare av den första Europa-Cupen. </a:t>
            </a:r>
          </a:p>
        </p:txBody>
      </p:sp>
    </p:spTree>
    <p:extLst>
      <p:ext uri="{BB962C8B-B14F-4D97-AF65-F5344CB8AC3E}">
        <p14:creationId xmlns:p14="http://schemas.microsoft.com/office/powerpoint/2010/main" val="4029298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215369"/>
            <a:ext cx="10515600" cy="1325563"/>
          </a:xfrm>
        </p:spPr>
        <p:txBody>
          <a:bodyPr/>
          <a:lstStyle/>
          <a:p>
            <a:r>
              <a:rPr lang="sv-SE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1st </a:t>
            </a:r>
            <a:r>
              <a:rPr lang="sv-SE" b="1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</a:t>
            </a:r>
            <a:r>
              <a:rPr lang="sv-SE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Club Cup 1975-76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540932"/>
            <a:ext cx="10515600" cy="4622801"/>
          </a:xfrm>
        </p:spPr>
        <p:txBody>
          <a:bodyPr>
            <a:normAutofit fontScale="92500" lnSpcReduction="10000"/>
          </a:bodyPr>
          <a:lstStyle/>
          <a:p>
            <a:r>
              <a:rPr lang="sv-S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Åttondedelsfinal oktober 1975</a:t>
            </a:r>
            <a:br>
              <a:rPr lang="sv-S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Banco Di Roma – LASK 3½-8½</a:t>
            </a:r>
          </a:p>
          <a:p>
            <a:r>
              <a:rPr lang="sv-S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Kvartsfinal december 1975</a:t>
            </a:r>
            <a:br>
              <a:rPr lang="sv-S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 – TSU Haifa 6½-5½</a:t>
            </a:r>
          </a:p>
          <a:p>
            <a:r>
              <a:rPr lang="sv-S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Semifinaler februari 1976</a:t>
            </a:r>
            <a:br>
              <a:rPr lang="sv-S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 – </a:t>
            </a:r>
            <a:r>
              <a:rPr lang="sv-S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Burevestnik</a:t>
            </a:r>
            <a:r>
              <a:rPr lang="sv-S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Moskva 2½ - 9½</a:t>
            </a:r>
            <a:br>
              <a:rPr lang="sv-S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Spartacus, Budapest – SG Solingen 6-6</a:t>
            </a:r>
          </a:p>
          <a:p>
            <a:r>
              <a:rPr lang="sv-S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 maj 1976</a:t>
            </a:r>
          </a:p>
          <a:p>
            <a:pPr marL="0" indent="0">
              <a:buNone/>
            </a:pPr>
            <a:r>
              <a:rPr lang="sv-S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SG Solingen – </a:t>
            </a:r>
            <a:r>
              <a:rPr lang="sv-S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Burevestnik</a:t>
            </a:r>
            <a:r>
              <a:rPr lang="sv-S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Moskva 9-9</a:t>
            </a:r>
          </a:p>
        </p:txBody>
      </p:sp>
    </p:spTree>
    <p:extLst>
      <p:ext uri="{BB962C8B-B14F-4D97-AF65-F5344CB8AC3E}">
        <p14:creationId xmlns:p14="http://schemas.microsoft.com/office/powerpoint/2010/main" val="2547265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1st </a:t>
            </a:r>
            <a:r>
              <a:rPr lang="sv-SE" b="1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</a:t>
            </a:r>
            <a:r>
              <a:rPr lang="sv-SE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Club Cup 1975-76</a:t>
            </a:r>
            <a:endParaRPr lang="sv-SE" dirty="0">
              <a:solidFill>
                <a:srgbClr val="0066FF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63600" y="1690688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v-SE" sz="1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Åttondedelsfinal oktober 1975</a:t>
            </a:r>
          </a:p>
          <a:p>
            <a:pPr marL="0" indent="0">
              <a:buNone/>
            </a:pPr>
            <a:r>
              <a:rPr lang="sv-SE" sz="11200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Banco Di Roma – LASK 3½-8½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GM Sergio </a:t>
            </a:r>
            <a:r>
              <a:rPr lang="sv-SE" sz="7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Mariotti</a:t>
            </a:r>
            <a: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2495 	– Per-Inge </a:t>
            </a:r>
            <a:r>
              <a:rPr lang="sv-SE" sz="7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Helmertz</a:t>
            </a:r>
            <a: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2245	  ½-½		½-½</a:t>
            </a:r>
            <a:b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IM </a:t>
            </a:r>
            <a:r>
              <a:rPr lang="sv-SE" sz="7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Alvise</a:t>
            </a:r>
            <a: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7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Zichichi</a:t>
            </a:r>
            <a: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2330 	– Magnus Wahlbom 2355	   0-1	     	 0-1</a:t>
            </a:r>
            <a:b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Roberto </a:t>
            </a:r>
            <a:r>
              <a:rPr lang="sv-SE" sz="7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Primavera</a:t>
            </a:r>
            <a: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2275 	– Kjell Krantz 2265               0-1</a:t>
            </a:r>
            <a:b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Pierluigi </a:t>
            </a:r>
            <a:r>
              <a:rPr lang="sv-SE" sz="7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Passerotti</a:t>
            </a:r>
            <a: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	– Kjell Krantz 2265                             	½-½</a:t>
            </a:r>
            <a:b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Giuseppe </a:t>
            </a:r>
            <a:r>
              <a:rPr lang="sv-SE" sz="7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Valenti</a:t>
            </a:r>
            <a: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2215	– Roland </a:t>
            </a:r>
            <a:r>
              <a:rPr lang="sv-SE" sz="7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Thapper</a:t>
            </a:r>
            <a: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	   1-0</a:t>
            </a:r>
            <a:b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Roberto </a:t>
            </a:r>
            <a:r>
              <a:rPr lang="sv-SE" sz="7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Primavera</a:t>
            </a:r>
            <a: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2275 – Roland </a:t>
            </a:r>
            <a:r>
              <a:rPr lang="sv-SE" sz="7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Thapper</a:t>
            </a:r>
            <a: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		½-½</a:t>
            </a:r>
            <a:b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Bruno </a:t>
            </a:r>
            <a:r>
              <a:rPr lang="sv-SE" sz="7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Zagallo</a:t>
            </a:r>
            <a: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	      – Anders Wirgren                  0-1</a:t>
            </a:r>
            <a:b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Giuseppe </a:t>
            </a:r>
            <a:r>
              <a:rPr lang="sv-SE" sz="7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Valenti</a:t>
            </a:r>
            <a: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	– Anders Wirgren                              	½-½</a:t>
            </a:r>
            <a:b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Giorgio </a:t>
            </a:r>
            <a:r>
              <a:rPr lang="sv-SE" sz="7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Coppini</a:t>
            </a:r>
            <a: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	      – Ulf </a:t>
            </a:r>
            <a:r>
              <a:rPr lang="sv-SE" sz="7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Korman</a:t>
            </a:r>
            <a: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0-1  	 0-1</a:t>
            </a:r>
            <a:b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7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                       	1½-4½	 2-4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9591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1st </a:t>
            </a:r>
            <a:r>
              <a:rPr lang="sv-SE" b="1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</a:t>
            </a:r>
            <a:r>
              <a:rPr lang="sv-SE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Club Cup 1975-76</a:t>
            </a:r>
            <a:endParaRPr lang="sv-SE" dirty="0">
              <a:solidFill>
                <a:srgbClr val="0066FF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sv-SE" sz="7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Kvartsfinal december 1975</a:t>
            </a:r>
          </a:p>
          <a:p>
            <a:pPr marL="0" indent="0">
              <a:buNone/>
            </a:pPr>
            <a:r>
              <a:rPr lang="sv-SE" sz="7000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 - TSU Haifa, Israel 6½-5½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Per-Inge </a:t>
            </a:r>
            <a:r>
              <a:rPr lang="sv-SE" sz="4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Helmertz</a:t>
            </a:r>
            <a:r>
              <a:rPr lang="sv-S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2245		- IM </a:t>
            </a:r>
            <a:r>
              <a:rPr lang="sv-SE" sz="4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Yaacov</a:t>
            </a:r>
            <a:r>
              <a:rPr lang="sv-S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4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Bleiman</a:t>
            </a:r>
            <a:r>
              <a:rPr lang="sv-S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2455	  	0-1		½-½</a:t>
            </a:r>
            <a:br>
              <a:rPr lang="sv-S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Magnus Wahlbom 2355	    	- </a:t>
            </a:r>
            <a:r>
              <a:rPr lang="sv-SE" sz="4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Malkiel</a:t>
            </a:r>
            <a:r>
              <a:rPr lang="sv-S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4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Peretz</a:t>
            </a:r>
            <a:r>
              <a:rPr lang="sv-S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2370			1-0	   	½-½</a:t>
            </a:r>
            <a:br>
              <a:rPr lang="sv-S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Kjell Krantz 2265                	- </a:t>
            </a:r>
            <a:r>
              <a:rPr lang="sv-SE" sz="4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Avraham</a:t>
            </a:r>
            <a:r>
              <a:rPr lang="sv-S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Koski 				1-0		½-½</a:t>
            </a:r>
            <a:br>
              <a:rPr lang="sv-S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Roland </a:t>
            </a:r>
            <a:r>
              <a:rPr lang="sv-SE" sz="4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Thapper</a:t>
            </a:r>
            <a:r>
              <a:rPr lang="sv-S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–  David Bernstein			0-1		 0-1</a:t>
            </a:r>
            <a:br>
              <a:rPr lang="sv-S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Anders Wirgren			- </a:t>
            </a:r>
            <a:r>
              <a:rPr lang="sv-SE" sz="4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Reuven</a:t>
            </a:r>
            <a:r>
              <a:rPr lang="sv-S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4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Minsker</a:t>
            </a:r>
            <a:r>
              <a:rPr lang="sv-S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1-0		½-½</a:t>
            </a:r>
            <a:br>
              <a:rPr lang="sv-S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Ulf </a:t>
            </a:r>
            <a:r>
              <a:rPr lang="sv-SE" sz="4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Korman</a:t>
            </a:r>
            <a:r>
              <a:rPr lang="sv-S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– </a:t>
            </a:r>
            <a:r>
              <a:rPr lang="sv-SE" sz="4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Izak</a:t>
            </a:r>
            <a:r>
              <a:rPr lang="sv-S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Bar </a:t>
            </a:r>
            <a:r>
              <a:rPr lang="sv-SE" sz="4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Ziv</a:t>
            </a:r>
            <a:r>
              <a:rPr lang="sv-S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1-0     		</a:t>
            </a:r>
            <a:br>
              <a:rPr lang="sv-S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Ulf </a:t>
            </a:r>
            <a:r>
              <a:rPr lang="sv-SE" sz="4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Korman</a:t>
            </a:r>
            <a:r>
              <a:rPr lang="sv-S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	- </a:t>
            </a:r>
            <a:r>
              <a:rPr lang="sv-SE" sz="4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Gura</a:t>
            </a:r>
            <a:r>
              <a:rPr lang="sv-S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             	½-½</a:t>
            </a:r>
            <a:br>
              <a:rPr lang="sv-S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4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                          	  	4-2	     2½-3½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7959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1st </a:t>
            </a:r>
            <a:r>
              <a:rPr lang="sv-SE" b="1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</a:t>
            </a:r>
            <a:r>
              <a:rPr lang="sv-SE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Club Cup 1975-76</a:t>
            </a:r>
            <a:endParaRPr lang="sv-SE" dirty="0">
              <a:solidFill>
                <a:srgbClr val="0066FF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v-SE" sz="7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Semifinal februari 1976</a:t>
            </a:r>
          </a:p>
          <a:p>
            <a:pPr marL="0" indent="0">
              <a:buNone/>
            </a:pPr>
            <a:r>
              <a:rPr lang="sv-SE" sz="7000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 – </a:t>
            </a:r>
            <a:r>
              <a:rPr lang="sv-SE" sz="7000" b="1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Burevestnik</a:t>
            </a:r>
            <a:r>
              <a:rPr lang="sv-SE" sz="7000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Moskva 2½-9½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Magnus Wahlbom 2355	- GM Vasilij Smyslov 2580	  	0-1		 0-1</a:t>
            </a:r>
            <a:b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Kjell Krantz 2265	    		- GM Mark </a:t>
            </a:r>
            <a:r>
              <a:rPr lang="sv-SE" sz="5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Tajmanov</a:t>
            </a:r>
            <a: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2540		0-1	   	½-½</a:t>
            </a:r>
            <a:b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Per-Inge </a:t>
            </a:r>
            <a:r>
              <a:rPr lang="sv-SE" sz="5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Helmertz</a:t>
            </a:r>
            <a: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2280    	- IM Boris </a:t>
            </a:r>
            <a:r>
              <a:rPr lang="sv-SE" sz="5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Gulko</a:t>
            </a:r>
            <a: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2530i			0-1	</a:t>
            </a:r>
            <a:b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Per-Inge </a:t>
            </a:r>
            <a:r>
              <a:rPr lang="sv-SE" sz="5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Helmertz</a:t>
            </a:r>
            <a: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2280	- GM Jurij Balasjov 2545					½-½</a:t>
            </a:r>
            <a:b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Anders Wirgren 			- GM Jurij Balasjov 2545                ½-½</a:t>
            </a:r>
            <a:b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Anders Wirgren                 	- IM Mark </a:t>
            </a:r>
            <a:r>
              <a:rPr lang="sv-SE" sz="5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Dvoretskij</a:t>
            </a:r>
            <a: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2540				0-1 </a:t>
            </a:r>
            <a:b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Ulf </a:t>
            </a:r>
            <a:r>
              <a:rPr lang="sv-SE" sz="5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Korman</a:t>
            </a:r>
            <a: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- IM Mark </a:t>
            </a:r>
            <a:r>
              <a:rPr lang="sv-SE" sz="5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Dvoretskij</a:t>
            </a:r>
            <a: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2540		½-½</a:t>
            </a:r>
            <a:b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Ulf </a:t>
            </a:r>
            <a:r>
              <a:rPr lang="sv-SE" sz="5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Korman</a:t>
            </a:r>
            <a: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- IM Lev </a:t>
            </a:r>
            <a:r>
              <a:rPr lang="sv-SE" sz="5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Alburt</a:t>
            </a:r>
            <a: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2520					½-½</a:t>
            </a:r>
            <a:b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 Roland </a:t>
            </a:r>
            <a:r>
              <a:rPr lang="sv-SE" sz="5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Thapper</a:t>
            </a:r>
            <a: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- IM Lev </a:t>
            </a:r>
            <a:r>
              <a:rPr lang="sv-SE" sz="5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Alburt</a:t>
            </a:r>
            <a: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2520			0-1</a:t>
            </a:r>
            <a:b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Roland </a:t>
            </a:r>
            <a:r>
              <a:rPr lang="sv-SE" sz="5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Thapper</a:t>
            </a:r>
            <a: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- IM Vladimir </a:t>
            </a:r>
            <a:r>
              <a:rPr lang="sv-SE" sz="5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Bagirov</a:t>
            </a:r>
            <a: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2490   				0-1</a:t>
            </a:r>
            <a:b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	                                     </a:t>
            </a:r>
            <a:r>
              <a:rPr lang="sv-SE" sz="5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1-5	     1½-4½</a:t>
            </a:r>
          </a:p>
        </p:txBody>
      </p:sp>
    </p:spTree>
    <p:extLst>
      <p:ext uri="{BB962C8B-B14F-4D97-AF65-F5344CB8AC3E}">
        <p14:creationId xmlns:p14="http://schemas.microsoft.com/office/powerpoint/2010/main" val="3337593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Guld nr 6</a:t>
            </a:r>
            <a:b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Allsvenskan 1976</a:t>
            </a:r>
            <a:endParaRPr lang="sv-SE" b="1" dirty="0">
              <a:solidFill>
                <a:srgbClr val="C0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1976 spelades Allsvenskan i två division I-serier – Norra och Södra. De två främsta lagen i varje serie gick till SM-final.</a:t>
            </a:r>
          </a:p>
          <a:p>
            <a:pPr>
              <a:lnSpc>
                <a:spcPct val="110000"/>
              </a:lnSpc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 och Lundby SS gick vidare från Södra.</a:t>
            </a:r>
          </a:p>
          <a:p>
            <a:pPr>
              <a:lnSpc>
                <a:spcPct val="110000"/>
              </a:lnSpc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 Rockaden, Stockholm och Vällingby SS från Norra.</a:t>
            </a:r>
          </a:p>
          <a:p>
            <a:pPr>
              <a:lnSpc>
                <a:spcPct val="110000"/>
              </a:lnSpc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Finalen spelades på 8 bord 26-28 mars i Stockholm. </a:t>
            </a:r>
          </a:p>
          <a:p>
            <a:pPr>
              <a:lnSpc>
                <a:spcPct val="110000"/>
              </a:lnSpc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 samtliga tre matcher överlägset</a:t>
            </a:r>
          </a:p>
          <a:p>
            <a:pPr>
              <a:lnSpc>
                <a:spcPct val="110000"/>
              </a:lnSpc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 använde totalt tio spelare</a:t>
            </a:r>
          </a:p>
          <a:p>
            <a:pPr>
              <a:lnSpc>
                <a:spcPct val="110000"/>
              </a:lnSpc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 förlorade endast ett av 24 partier!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5611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142494"/>
              </p:ext>
            </p:extLst>
          </p:nvPr>
        </p:nvGraphicFramePr>
        <p:xfrm>
          <a:off x="1089766" y="814817"/>
          <a:ext cx="9507255" cy="52489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9514">
                  <a:extLst>
                    <a:ext uri="{9D8B030D-6E8A-4147-A177-3AD203B41FA5}">
                      <a16:colId xmlns:a16="http://schemas.microsoft.com/office/drawing/2014/main" val="556224508"/>
                    </a:ext>
                  </a:extLst>
                </a:gridCol>
                <a:gridCol w="3611880">
                  <a:extLst>
                    <a:ext uri="{9D8B030D-6E8A-4147-A177-3AD203B41FA5}">
                      <a16:colId xmlns:a16="http://schemas.microsoft.com/office/drawing/2014/main" val="3020117840"/>
                    </a:ext>
                  </a:extLst>
                </a:gridCol>
                <a:gridCol w="54001">
                  <a:extLst>
                    <a:ext uri="{9D8B030D-6E8A-4147-A177-3AD203B41FA5}">
                      <a16:colId xmlns:a16="http://schemas.microsoft.com/office/drawing/2014/main" val="408036151"/>
                    </a:ext>
                  </a:extLst>
                </a:gridCol>
                <a:gridCol w="662988">
                  <a:extLst>
                    <a:ext uri="{9D8B030D-6E8A-4147-A177-3AD203B41FA5}">
                      <a16:colId xmlns:a16="http://schemas.microsoft.com/office/drawing/2014/main" val="130928302"/>
                    </a:ext>
                  </a:extLst>
                </a:gridCol>
                <a:gridCol w="662988">
                  <a:extLst>
                    <a:ext uri="{9D8B030D-6E8A-4147-A177-3AD203B41FA5}">
                      <a16:colId xmlns:a16="http://schemas.microsoft.com/office/drawing/2014/main" val="2928914284"/>
                    </a:ext>
                  </a:extLst>
                </a:gridCol>
                <a:gridCol w="662988">
                  <a:extLst>
                    <a:ext uri="{9D8B030D-6E8A-4147-A177-3AD203B41FA5}">
                      <a16:colId xmlns:a16="http://schemas.microsoft.com/office/drawing/2014/main" val="2563327265"/>
                    </a:ext>
                  </a:extLst>
                </a:gridCol>
                <a:gridCol w="662988">
                  <a:extLst>
                    <a:ext uri="{9D8B030D-6E8A-4147-A177-3AD203B41FA5}">
                      <a16:colId xmlns:a16="http://schemas.microsoft.com/office/drawing/2014/main" val="1827746812"/>
                    </a:ext>
                  </a:extLst>
                </a:gridCol>
                <a:gridCol w="1491725">
                  <a:extLst>
                    <a:ext uri="{9D8B030D-6E8A-4147-A177-3AD203B41FA5}">
                      <a16:colId xmlns:a16="http://schemas.microsoft.com/office/drawing/2014/main" val="3313304872"/>
                    </a:ext>
                  </a:extLst>
                </a:gridCol>
                <a:gridCol w="928183">
                  <a:extLst>
                    <a:ext uri="{9D8B030D-6E8A-4147-A177-3AD203B41FA5}">
                      <a16:colId xmlns:a16="http://schemas.microsoft.com/office/drawing/2014/main" val="855184070"/>
                    </a:ext>
                  </a:extLst>
                </a:gridCol>
              </a:tblGrid>
              <a:tr h="532864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sv-SE" sz="3200" b="1" i="0" u="none" strike="noStrike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Allsvenska finalen 1976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1734"/>
                  </a:ext>
                </a:extLst>
              </a:tr>
              <a:tr h="563868">
                <a:tc gridSpan="9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 fontAlgn="b"/>
                      <a:r>
                        <a:rPr lang="sv-SE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LASK – Lundby SS   6½-1½     SK Rockaden – Vällingby SS  4-4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1606591"/>
                  </a:ext>
                </a:extLst>
              </a:tr>
              <a:tr h="532864">
                <a:tc gridSpan="9"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LASK – Vällingby SS   7½</a:t>
                      </a:r>
                      <a:r>
                        <a:rPr lang="sv-SE" sz="2000" b="0" i="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-½    SK Rockaden – Lundby SS  4½-3½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1745552"/>
                  </a:ext>
                </a:extLst>
              </a:tr>
              <a:tr h="532864">
                <a:tc gridSpan="9"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LASK – SK Rockaden  5-3        Vällingby SS – Lundby SS  4½-3½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2611990"/>
                  </a:ext>
                </a:extLst>
              </a:tr>
              <a:tr h="366882"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4247614"/>
                  </a:ext>
                </a:extLst>
              </a:tr>
              <a:tr h="53286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plac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Stockholm 26-28.3 </a:t>
                      </a:r>
                      <a:r>
                        <a:rPr lang="sv-SE" sz="2000" b="1" i="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1976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pp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mp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1951923"/>
                  </a:ext>
                </a:extLst>
              </a:tr>
              <a:tr h="53286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Lunds ASK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19-5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3614973"/>
                  </a:ext>
                </a:extLst>
              </a:tr>
              <a:tr h="53286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 Rockaden, Stockholm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11½-12½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2713659"/>
                  </a:ext>
                </a:extLst>
              </a:tr>
              <a:tr h="53286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Vällingby SS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9-15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5990801"/>
                  </a:ext>
                </a:extLst>
              </a:tr>
              <a:tr h="53286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Lundby SS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8½-15½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2926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61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58967"/>
              </p:ext>
            </p:extLst>
          </p:nvPr>
        </p:nvGraphicFramePr>
        <p:xfrm>
          <a:off x="926925" y="676402"/>
          <a:ext cx="10183660" cy="5511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5219">
                  <a:extLst>
                    <a:ext uri="{9D8B030D-6E8A-4147-A177-3AD203B41FA5}">
                      <a16:colId xmlns:a16="http://schemas.microsoft.com/office/drawing/2014/main" val="3438894228"/>
                    </a:ext>
                  </a:extLst>
                </a:gridCol>
                <a:gridCol w="3581833">
                  <a:extLst>
                    <a:ext uri="{9D8B030D-6E8A-4147-A177-3AD203B41FA5}">
                      <a16:colId xmlns:a16="http://schemas.microsoft.com/office/drawing/2014/main" val="3464207913"/>
                    </a:ext>
                  </a:extLst>
                </a:gridCol>
                <a:gridCol w="926926">
                  <a:extLst>
                    <a:ext uri="{9D8B030D-6E8A-4147-A177-3AD203B41FA5}">
                      <a16:colId xmlns:a16="http://schemas.microsoft.com/office/drawing/2014/main" val="3623668786"/>
                    </a:ext>
                  </a:extLst>
                </a:gridCol>
                <a:gridCol w="638828">
                  <a:extLst>
                    <a:ext uri="{9D8B030D-6E8A-4147-A177-3AD203B41FA5}">
                      <a16:colId xmlns:a16="http://schemas.microsoft.com/office/drawing/2014/main" val="458882262"/>
                    </a:ext>
                  </a:extLst>
                </a:gridCol>
                <a:gridCol w="826718">
                  <a:extLst>
                    <a:ext uri="{9D8B030D-6E8A-4147-A177-3AD203B41FA5}">
                      <a16:colId xmlns:a16="http://schemas.microsoft.com/office/drawing/2014/main" val="2246633785"/>
                    </a:ext>
                  </a:extLst>
                </a:gridCol>
                <a:gridCol w="636416">
                  <a:extLst>
                    <a:ext uri="{9D8B030D-6E8A-4147-A177-3AD203B41FA5}">
                      <a16:colId xmlns:a16="http://schemas.microsoft.com/office/drawing/2014/main" val="414560359"/>
                    </a:ext>
                  </a:extLst>
                </a:gridCol>
                <a:gridCol w="1167332">
                  <a:extLst>
                    <a:ext uri="{9D8B030D-6E8A-4147-A177-3AD203B41FA5}">
                      <a16:colId xmlns:a16="http://schemas.microsoft.com/office/drawing/2014/main" val="921409282"/>
                    </a:ext>
                  </a:extLst>
                </a:gridCol>
                <a:gridCol w="1390388">
                  <a:extLst>
                    <a:ext uri="{9D8B030D-6E8A-4147-A177-3AD203B41FA5}">
                      <a16:colId xmlns:a16="http://schemas.microsoft.com/office/drawing/2014/main" val="2220712958"/>
                    </a:ext>
                  </a:extLst>
                </a:gridCol>
              </a:tblGrid>
              <a:tr h="597286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3600" b="1" i="0" u="none" strike="noStrike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Guldlaget 1976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0560426"/>
                  </a:ext>
                </a:extLst>
              </a:tr>
              <a:tr h="59728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bord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Allsvenska</a:t>
                      </a:r>
                      <a:r>
                        <a:rPr lang="sv-SE" sz="2000" b="1" i="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finalen 1976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ålder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pp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5356830"/>
                  </a:ext>
                </a:extLst>
              </a:tr>
              <a:tr h="40024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Magnus Wahlbom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6160240"/>
                  </a:ext>
                </a:extLst>
              </a:tr>
              <a:tr h="40024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Kjell Krantz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9476388"/>
                  </a:ext>
                </a:extLst>
              </a:tr>
              <a:tr h="40024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Per-Inge Helmertz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5136059"/>
                  </a:ext>
                </a:extLst>
              </a:tr>
              <a:tr h="40024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Ulf Korman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8715515"/>
                  </a:ext>
                </a:extLst>
              </a:tr>
              <a:tr h="40024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Roland Thapper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387005"/>
                  </a:ext>
                </a:extLst>
              </a:tr>
              <a:tr h="40024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5/6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Torsten Lundgren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2890882"/>
                  </a:ext>
                </a:extLst>
              </a:tr>
              <a:tr h="40024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6/7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Tomas Olsson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8072496"/>
                  </a:ext>
                </a:extLst>
              </a:tr>
              <a:tr h="40024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Arne Qwint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0278431"/>
                  </a:ext>
                </a:extLst>
              </a:tr>
              <a:tr h="40024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Lennart Jönsson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0683957"/>
                  </a:ext>
                </a:extLst>
              </a:tr>
              <a:tr h="40024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Peter Ekelund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9677899"/>
                  </a:ext>
                </a:extLst>
              </a:tr>
              <a:tr h="312236"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19-5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3415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058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177074"/>
              </p:ext>
            </p:extLst>
          </p:nvPr>
        </p:nvGraphicFramePr>
        <p:xfrm>
          <a:off x="1484558" y="903641"/>
          <a:ext cx="9401204" cy="5256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5714">
                  <a:extLst>
                    <a:ext uri="{9D8B030D-6E8A-4147-A177-3AD203B41FA5}">
                      <a16:colId xmlns:a16="http://schemas.microsoft.com/office/drawing/2014/main" val="4104866440"/>
                    </a:ext>
                  </a:extLst>
                </a:gridCol>
                <a:gridCol w="2805940">
                  <a:extLst>
                    <a:ext uri="{9D8B030D-6E8A-4147-A177-3AD203B41FA5}">
                      <a16:colId xmlns:a16="http://schemas.microsoft.com/office/drawing/2014/main" val="2298803973"/>
                    </a:ext>
                  </a:extLst>
                </a:gridCol>
                <a:gridCol w="91911">
                  <a:extLst>
                    <a:ext uri="{9D8B030D-6E8A-4147-A177-3AD203B41FA5}">
                      <a16:colId xmlns:a16="http://schemas.microsoft.com/office/drawing/2014/main" val="3500750210"/>
                    </a:ext>
                  </a:extLst>
                </a:gridCol>
                <a:gridCol w="1297945">
                  <a:extLst>
                    <a:ext uri="{9D8B030D-6E8A-4147-A177-3AD203B41FA5}">
                      <a16:colId xmlns:a16="http://schemas.microsoft.com/office/drawing/2014/main" val="2039375317"/>
                    </a:ext>
                  </a:extLst>
                </a:gridCol>
                <a:gridCol w="655593">
                  <a:extLst>
                    <a:ext uri="{9D8B030D-6E8A-4147-A177-3AD203B41FA5}">
                      <a16:colId xmlns:a16="http://schemas.microsoft.com/office/drawing/2014/main" val="3396969548"/>
                    </a:ext>
                  </a:extLst>
                </a:gridCol>
                <a:gridCol w="655593">
                  <a:extLst>
                    <a:ext uri="{9D8B030D-6E8A-4147-A177-3AD203B41FA5}">
                      <a16:colId xmlns:a16="http://schemas.microsoft.com/office/drawing/2014/main" val="2816566541"/>
                    </a:ext>
                  </a:extLst>
                </a:gridCol>
                <a:gridCol w="655593">
                  <a:extLst>
                    <a:ext uri="{9D8B030D-6E8A-4147-A177-3AD203B41FA5}">
                      <a16:colId xmlns:a16="http://schemas.microsoft.com/office/drawing/2014/main" val="1488857792"/>
                    </a:ext>
                  </a:extLst>
                </a:gridCol>
                <a:gridCol w="1475084">
                  <a:extLst>
                    <a:ext uri="{9D8B030D-6E8A-4147-A177-3AD203B41FA5}">
                      <a16:colId xmlns:a16="http://schemas.microsoft.com/office/drawing/2014/main" val="2532047339"/>
                    </a:ext>
                  </a:extLst>
                </a:gridCol>
                <a:gridCol w="917831">
                  <a:extLst>
                    <a:ext uri="{9D8B030D-6E8A-4147-A177-3AD203B41FA5}">
                      <a16:colId xmlns:a16="http://schemas.microsoft.com/office/drawing/2014/main" val="3137747611"/>
                    </a:ext>
                  </a:extLst>
                </a:gridCol>
              </a:tblGrid>
              <a:tr h="659684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sv-SE" sz="3600" b="1" i="0" u="none" strike="noStrike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Allsvenskan</a:t>
                      </a:r>
                      <a:r>
                        <a:rPr lang="sv-SE" sz="36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1965</a:t>
                      </a:r>
                      <a:endParaRPr lang="sv-SE" sz="3600" b="1" i="0" u="none" strike="noStrike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6490886"/>
                  </a:ext>
                </a:extLst>
              </a:tr>
              <a:tr h="659624">
                <a:tc gridSpan="9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LASK – Wasa SK  6-4                Gästriklands SF – Östra SS   5-5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8102440"/>
                  </a:ext>
                </a:extLst>
              </a:tr>
              <a:tr h="659624">
                <a:tc gridSpan="9"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sv-SE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LASK – Gästriklands SF  5½-4½     Wasa SK – Östra SS   5½-4½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0681583"/>
                  </a:ext>
                </a:extLst>
              </a:tr>
              <a:tr h="659624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sv-SE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LASK – Östra SS  5½-4½     Gästriklands SF</a:t>
                      </a:r>
                      <a:r>
                        <a:rPr lang="sv-SE" sz="2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Wasa SK   5½-4½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8836105"/>
                  </a:ext>
                </a:extLst>
              </a:tr>
              <a:tr h="371495">
                <a:tc gridSpan="9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792657"/>
                  </a:ext>
                </a:extLst>
              </a:tr>
              <a:tr h="37149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Linköping 6-7.11 1965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pp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mp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4014376"/>
                  </a:ext>
                </a:extLst>
              </a:tr>
              <a:tr h="487000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Lunds ASK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17-13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326917"/>
                  </a:ext>
                </a:extLst>
              </a:tr>
              <a:tr h="46264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Gästriklands SF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15-15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6712730"/>
                  </a:ext>
                </a:extLst>
              </a:tr>
              <a:tr h="46264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Wasa SK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14-16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5325841"/>
                  </a:ext>
                </a:extLst>
              </a:tr>
              <a:tr h="46264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Östra SS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14-16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9731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205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Guld nr 7</a:t>
            </a:r>
            <a:b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Allsvenskan 1977</a:t>
            </a:r>
            <a:endParaRPr lang="sv-SE" b="1" dirty="0">
              <a:solidFill>
                <a:srgbClr val="C0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1977 spelades Allsvenskan i två division I-serier – Norra och Södra.</a:t>
            </a:r>
          </a:p>
          <a:p>
            <a:pPr>
              <a:lnSpc>
                <a:spcPct val="110000"/>
              </a:lnSpc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 och Lundby från division I södra och fick möta SK Rockaden, Stockholm och Wasa SK från division I Norra.</a:t>
            </a:r>
          </a:p>
          <a:p>
            <a:pPr>
              <a:lnSpc>
                <a:spcPct val="110000"/>
              </a:lnSpc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Finalen spelades på 8 bord 25-27 mars i Borås. </a:t>
            </a:r>
          </a:p>
          <a:p>
            <a:pPr>
              <a:lnSpc>
                <a:spcPct val="110000"/>
              </a:lnSpc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 förlorade mot Lundby SS med 3½-4½, men blev enda lag som tog mer än 50 %.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7083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379031"/>
              </p:ext>
            </p:extLst>
          </p:nvPr>
        </p:nvGraphicFramePr>
        <p:xfrm>
          <a:off x="764088" y="849857"/>
          <a:ext cx="10033347" cy="5338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582">
                  <a:extLst>
                    <a:ext uri="{9D8B030D-6E8A-4147-A177-3AD203B41FA5}">
                      <a16:colId xmlns:a16="http://schemas.microsoft.com/office/drawing/2014/main" val="1845886053"/>
                    </a:ext>
                  </a:extLst>
                </a:gridCol>
                <a:gridCol w="3644366">
                  <a:extLst>
                    <a:ext uri="{9D8B030D-6E8A-4147-A177-3AD203B41FA5}">
                      <a16:colId xmlns:a16="http://schemas.microsoft.com/office/drawing/2014/main" val="3669925808"/>
                    </a:ext>
                  </a:extLst>
                </a:gridCol>
                <a:gridCol w="133882">
                  <a:extLst>
                    <a:ext uri="{9D8B030D-6E8A-4147-A177-3AD203B41FA5}">
                      <a16:colId xmlns:a16="http://schemas.microsoft.com/office/drawing/2014/main" val="2012713973"/>
                    </a:ext>
                  </a:extLst>
                </a:gridCol>
                <a:gridCol w="699675">
                  <a:extLst>
                    <a:ext uri="{9D8B030D-6E8A-4147-A177-3AD203B41FA5}">
                      <a16:colId xmlns:a16="http://schemas.microsoft.com/office/drawing/2014/main" val="2338715784"/>
                    </a:ext>
                  </a:extLst>
                </a:gridCol>
                <a:gridCol w="699675">
                  <a:extLst>
                    <a:ext uri="{9D8B030D-6E8A-4147-A177-3AD203B41FA5}">
                      <a16:colId xmlns:a16="http://schemas.microsoft.com/office/drawing/2014/main" val="3000732442"/>
                    </a:ext>
                  </a:extLst>
                </a:gridCol>
                <a:gridCol w="699675">
                  <a:extLst>
                    <a:ext uri="{9D8B030D-6E8A-4147-A177-3AD203B41FA5}">
                      <a16:colId xmlns:a16="http://schemas.microsoft.com/office/drawing/2014/main" val="972236286"/>
                    </a:ext>
                  </a:extLst>
                </a:gridCol>
                <a:gridCol w="699675">
                  <a:extLst>
                    <a:ext uri="{9D8B030D-6E8A-4147-A177-3AD203B41FA5}">
                      <a16:colId xmlns:a16="http://schemas.microsoft.com/office/drawing/2014/main" val="2899610059"/>
                    </a:ext>
                  </a:extLst>
                </a:gridCol>
                <a:gridCol w="1574272">
                  <a:extLst>
                    <a:ext uri="{9D8B030D-6E8A-4147-A177-3AD203B41FA5}">
                      <a16:colId xmlns:a16="http://schemas.microsoft.com/office/drawing/2014/main" val="1501498194"/>
                    </a:ext>
                  </a:extLst>
                </a:gridCol>
                <a:gridCol w="979545">
                  <a:extLst>
                    <a:ext uri="{9D8B030D-6E8A-4147-A177-3AD203B41FA5}">
                      <a16:colId xmlns:a16="http://schemas.microsoft.com/office/drawing/2014/main" val="3317149903"/>
                    </a:ext>
                  </a:extLst>
                </a:gridCol>
              </a:tblGrid>
              <a:tr h="556286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sv-SE" sz="3200" b="1" i="0" u="none" strike="noStrike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Allsvenska finalen 1977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6019377"/>
                  </a:ext>
                </a:extLst>
              </a:tr>
              <a:tr h="692694">
                <a:tc gridSpan="9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 fontAlgn="b"/>
                      <a:r>
                        <a:rPr lang="sv-SE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LASK – Lundby SS   3½-4½       Wasa SK – SK Rockaden  4-4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387236"/>
                  </a:ext>
                </a:extLst>
              </a:tr>
              <a:tr h="535323">
                <a:tc gridSpan="9"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LASK – Wasa SK  5½-2½           Lundby</a:t>
                      </a:r>
                      <a:r>
                        <a:rPr lang="sv-SE" sz="2000" b="0" i="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SS – SK Rockaden  4½-3½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587716"/>
                  </a:ext>
                </a:extLst>
              </a:tr>
              <a:tr h="535323">
                <a:tc gridSpan="9"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LASK – SK Rockaden  6-2          Wasa SK – Lundby SS  5½-2½ 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4485598"/>
                  </a:ext>
                </a:extLst>
              </a:tr>
              <a:tr h="279103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0176565"/>
                  </a:ext>
                </a:extLst>
              </a:tr>
              <a:tr h="535323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plac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Borås 25-27.3 1</a:t>
                      </a:r>
                      <a:r>
                        <a:rPr lang="sv-SE" sz="2000" b="1" i="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977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pp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mp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3556264"/>
                  </a:ext>
                </a:extLst>
              </a:tr>
              <a:tr h="5634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Lunds ASK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15-9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5680488"/>
                  </a:ext>
                </a:extLst>
              </a:tr>
              <a:tr h="535323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Lundby SS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11½-12½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7816473"/>
                  </a:ext>
                </a:extLst>
              </a:tr>
              <a:tr h="535323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Wasa SK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12-12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9148331"/>
                  </a:ext>
                </a:extLst>
              </a:tr>
              <a:tr h="535323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 Rockaden, Stockholm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9½-14½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0829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38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228944"/>
              </p:ext>
            </p:extLst>
          </p:nvPr>
        </p:nvGraphicFramePr>
        <p:xfrm>
          <a:off x="1202499" y="812803"/>
          <a:ext cx="9469676" cy="5330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4041">
                  <a:extLst>
                    <a:ext uri="{9D8B030D-6E8A-4147-A177-3AD203B41FA5}">
                      <a16:colId xmlns:a16="http://schemas.microsoft.com/office/drawing/2014/main" val="609118775"/>
                    </a:ext>
                  </a:extLst>
                </a:gridCol>
                <a:gridCol w="3502698">
                  <a:extLst>
                    <a:ext uri="{9D8B030D-6E8A-4147-A177-3AD203B41FA5}">
                      <a16:colId xmlns:a16="http://schemas.microsoft.com/office/drawing/2014/main" val="3281227238"/>
                    </a:ext>
                  </a:extLst>
                </a:gridCol>
                <a:gridCol w="889348">
                  <a:extLst>
                    <a:ext uri="{9D8B030D-6E8A-4147-A177-3AD203B41FA5}">
                      <a16:colId xmlns:a16="http://schemas.microsoft.com/office/drawing/2014/main" val="1326542358"/>
                    </a:ext>
                  </a:extLst>
                </a:gridCol>
                <a:gridCol w="676406">
                  <a:extLst>
                    <a:ext uri="{9D8B030D-6E8A-4147-A177-3AD203B41FA5}">
                      <a16:colId xmlns:a16="http://schemas.microsoft.com/office/drawing/2014/main" val="2678312907"/>
                    </a:ext>
                  </a:extLst>
                </a:gridCol>
                <a:gridCol w="501041">
                  <a:extLst>
                    <a:ext uri="{9D8B030D-6E8A-4147-A177-3AD203B41FA5}">
                      <a16:colId xmlns:a16="http://schemas.microsoft.com/office/drawing/2014/main" val="3938151057"/>
                    </a:ext>
                  </a:extLst>
                </a:gridCol>
                <a:gridCol w="626301">
                  <a:extLst>
                    <a:ext uri="{9D8B030D-6E8A-4147-A177-3AD203B41FA5}">
                      <a16:colId xmlns:a16="http://schemas.microsoft.com/office/drawing/2014/main" val="1429083889"/>
                    </a:ext>
                  </a:extLst>
                </a:gridCol>
                <a:gridCol w="683259">
                  <a:extLst>
                    <a:ext uri="{9D8B030D-6E8A-4147-A177-3AD203B41FA5}">
                      <a16:colId xmlns:a16="http://schemas.microsoft.com/office/drawing/2014/main" val="3465192299"/>
                    </a:ext>
                  </a:extLst>
                </a:gridCol>
                <a:gridCol w="1646582">
                  <a:extLst>
                    <a:ext uri="{9D8B030D-6E8A-4147-A177-3AD203B41FA5}">
                      <a16:colId xmlns:a16="http://schemas.microsoft.com/office/drawing/2014/main" val="2588599744"/>
                    </a:ext>
                  </a:extLst>
                </a:gridCol>
              </a:tblGrid>
              <a:tr h="574309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3600" b="1" i="0" u="none" strike="noStrike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Guldlaget 1977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0766023"/>
                  </a:ext>
                </a:extLst>
              </a:tr>
              <a:tr h="43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bord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Allsvenska</a:t>
                      </a:r>
                      <a:r>
                        <a:rPr lang="sv-SE" sz="2000" b="1" i="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finalen 1977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ålder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pp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4034425"/>
                  </a:ext>
                </a:extLst>
              </a:tr>
              <a:tr h="43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Magnus Wahlbom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1½-½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1391789"/>
                  </a:ext>
                </a:extLst>
              </a:tr>
              <a:tr h="43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1-2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Kjell Krantz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1½-1½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5747758"/>
                  </a:ext>
                </a:extLst>
              </a:tr>
              <a:tr h="43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2-3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Per-Inge Helmertz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2-1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6085153"/>
                  </a:ext>
                </a:extLst>
              </a:tr>
              <a:tr h="43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3-4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Leif Fredriksson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1½-1½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9950930"/>
                  </a:ext>
                </a:extLst>
              </a:tr>
              <a:tr h="43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4-5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Anders Wirgren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2-1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6426523"/>
                  </a:ext>
                </a:extLst>
              </a:tr>
              <a:tr h="43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5-6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Lars Grahn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2-1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746938"/>
                  </a:ext>
                </a:extLst>
              </a:tr>
              <a:tr h="43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Gunnar Finnlaugsson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0-1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5466520"/>
                  </a:ext>
                </a:extLst>
              </a:tr>
              <a:tr h="43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Torsten Lundgren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2½-½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2826551"/>
                  </a:ext>
                </a:extLst>
              </a:tr>
              <a:tr h="43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Ulf Korman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2-1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4875637"/>
                  </a:ext>
                </a:extLst>
              </a:tr>
              <a:tr h="452931"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15-9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82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257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Guldlaget 1977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578279"/>
            <a:ext cx="5157787" cy="926796"/>
          </a:xfrm>
        </p:spPr>
        <p:txBody>
          <a:bodyPr>
            <a:normAutofit fontScale="25000" lnSpcReduction="20000"/>
          </a:bodyPr>
          <a:lstStyle/>
          <a:p>
            <a:pPr algn="ctr"/>
            <a:endParaRPr lang="sv-SE" sz="9600" dirty="0"/>
          </a:p>
          <a:p>
            <a:pPr algn="ctr">
              <a:lnSpc>
                <a:spcPct val="120000"/>
              </a:lnSpc>
            </a:pPr>
            <a:r>
              <a:rPr lang="sv-SE" sz="96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Magnus Wahlbom</a:t>
            </a:r>
            <a:br>
              <a:rPr lang="sv-SE" sz="1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80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 1½/2 på bord 1</a:t>
            </a:r>
          </a:p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261786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sv-SE" sz="96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Per-Inge </a:t>
            </a:r>
            <a:r>
              <a:rPr lang="sv-SE" sz="96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Helmertz</a:t>
            </a:r>
            <a:br>
              <a:rPr lang="sv-SE" sz="96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6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 2/3 på bord 2 och 3</a:t>
            </a:r>
          </a:p>
          <a:p>
            <a:endParaRPr lang="sv-SE" dirty="0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73" y="2722000"/>
            <a:ext cx="2547673" cy="3320026"/>
          </a:xfrm>
        </p:spPr>
      </p:pic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636" y="2736849"/>
            <a:ext cx="2673032" cy="3305175"/>
          </a:xfrm>
        </p:spPr>
      </p:pic>
    </p:spTree>
    <p:extLst>
      <p:ext uri="{BB962C8B-B14F-4D97-AF65-F5344CB8AC3E}">
        <p14:creationId xmlns:p14="http://schemas.microsoft.com/office/powerpoint/2010/main" val="35458634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/>
          <a:lstStyle/>
          <a:p>
            <a:pPr algn="ctr"/>
            <a: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Guldlaget 1977</a:t>
            </a:r>
            <a:endParaRPr lang="sv-SE" dirty="0">
              <a:solidFill>
                <a:srgbClr val="C00000"/>
              </a:solidFill>
            </a:endParaRP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95" y="1181100"/>
            <a:ext cx="8850498" cy="4707324"/>
          </a:xfrm>
        </p:spPr>
      </p:pic>
    </p:spTree>
    <p:extLst>
      <p:ext uri="{BB962C8B-B14F-4D97-AF65-F5344CB8AC3E}">
        <p14:creationId xmlns:p14="http://schemas.microsoft.com/office/powerpoint/2010/main" val="524525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Guld nr 8</a:t>
            </a:r>
            <a:b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Allsvenskan 1978</a:t>
            </a:r>
            <a:endParaRPr lang="sv-SE" b="1" dirty="0">
              <a:solidFill>
                <a:srgbClr val="C0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1978 spelades Allsvenskan i två division I-serier – Norra och Södra.</a:t>
            </a:r>
          </a:p>
          <a:p>
            <a:pPr>
              <a:lnSpc>
                <a:spcPct val="110000"/>
              </a:lnSpc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 och SS Allians, Skänninge, från division I södra och fick möta SK Rockaden, Stockholm och Wasa SK från division I Norra.</a:t>
            </a:r>
          </a:p>
          <a:p>
            <a:pPr>
              <a:lnSpc>
                <a:spcPct val="110000"/>
              </a:lnSpc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Finalen spelades på 8 bord i mars i Jönköping. </a:t>
            </a:r>
          </a:p>
          <a:p>
            <a:pPr>
              <a:lnSpc>
                <a:spcPct val="110000"/>
              </a:lnSpc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 förlorade mot SS Allians med 3-5, men segrarna med 4½-3½ mot Stockholmslagen avgjorde.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0056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059523"/>
              </p:ext>
            </p:extLst>
          </p:nvPr>
        </p:nvGraphicFramePr>
        <p:xfrm>
          <a:off x="638825" y="855025"/>
          <a:ext cx="10384081" cy="50918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4132">
                  <a:extLst>
                    <a:ext uri="{9D8B030D-6E8A-4147-A177-3AD203B41FA5}">
                      <a16:colId xmlns:a16="http://schemas.microsoft.com/office/drawing/2014/main" val="613604187"/>
                    </a:ext>
                  </a:extLst>
                </a:gridCol>
                <a:gridCol w="3713027">
                  <a:extLst>
                    <a:ext uri="{9D8B030D-6E8A-4147-A177-3AD203B41FA5}">
                      <a16:colId xmlns:a16="http://schemas.microsoft.com/office/drawing/2014/main" val="3783969562"/>
                    </a:ext>
                  </a:extLst>
                </a:gridCol>
                <a:gridCol w="197297">
                  <a:extLst>
                    <a:ext uri="{9D8B030D-6E8A-4147-A177-3AD203B41FA5}">
                      <a16:colId xmlns:a16="http://schemas.microsoft.com/office/drawing/2014/main" val="3457626398"/>
                    </a:ext>
                  </a:extLst>
                </a:gridCol>
                <a:gridCol w="724134">
                  <a:extLst>
                    <a:ext uri="{9D8B030D-6E8A-4147-A177-3AD203B41FA5}">
                      <a16:colId xmlns:a16="http://schemas.microsoft.com/office/drawing/2014/main" val="3179310181"/>
                    </a:ext>
                  </a:extLst>
                </a:gridCol>
                <a:gridCol w="724134">
                  <a:extLst>
                    <a:ext uri="{9D8B030D-6E8A-4147-A177-3AD203B41FA5}">
                      <a16:colId xmlns:a16="http://schemas.microsoft.com/office/drawing/2014/main" val="1127165301"/>
                    </a:ext>
                  </a:extLst>
                </a:gridCol>
                <a:gridCol w="724134">
                  <a:extLst>
                    <a:ext uri="{9D8B030D-6E8A-4147-A177-3AD203B41FA5}">
                      <a16:colId xmlns:a16="http://schemas.microsoft.com/office/drawing/2014/main" val="2910600772"/>
                    </a:ext>
                  </a:extLst>
                </a:gridCol>
                <a:gridCol w="724134">
                  <a:extLst>
                    <a:ext uri="{9D8B030D-6E8A-4147-A177-3AD203B41FA5}">
                      <a16:colId xmlns:a16="http://schemas.microsoft.com/office/drawing/2014/main" val="260493980"/>
                    </a:ext>
                  </a:extLst>
                </a:gridCol>
                <a:gridCol w="1629301">
                  <a:extLst>
                    <a:ext uri="{9D8B030D-6E8A-4147-A177-3AD203B41FA5}">
                      <a16:colId xmlns:a16="http://schemas.microsoft.com/office/drawing/2014/main" val="919258307"/>
                    </a:ext>
                  </a:extLst>
                </a:gridCol>
                <a:gridCol w="1013788">
                  <a:extLst>
                    <a:ext uri="{9D8B030D-6E8A-4147-A177-3AD203B41FA5}">
                      <a16:colId xmlns:a16="http://schemas.microsoft.com/office/drawing/2014/main" val="2567927166"/>
                    </a:ext>
                  </a:extLst>
                </a:gridCol>
              </a:tblGrid>
              <a:tr h="573659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sv-SE" sz="3600" b="1" i="0" u="none" strike="noStrike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Allsvenska finalen 1978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4842707"/>
                  </a:ext>
                </a:extLst>
              </a:tr>
              <a:tr h="520966">
                <a:tc gridSpan="9"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LASK – SS Allians  3-5              Wasa SK –</a:t>
                      </a:r>
                      <a:r>
                        <a:rPr lang="sv-SE" sz="2000" b="0" i="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SK Rockaden  4-4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0218907"/>
                  </a:ext>
                </a:extLst>
              </a:tr>
              <a:tr h="520966">
                <a:tc gridSpan="9"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LASK – SK Rockaden</a:t>
                      </a:r>
                      <a:r>
                        <a:rPr lang="sv-SE" sz="2000" b="0" i="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4½-3½    SS Allians – Wasa SK  3-5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4992686"/>
                  </a:ext>
                </a:extLst>
              </a:tr>
              <a:tr h="520966">
                <a:tc gridSpan="9"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LASK – Wasa SK  4½-3½          SK Rockaden – SS Allians </a:t>
                      </a:r>
                      <a:r>
                        <a:rPr lang="sv-SE" sz="2000" b="0" i="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6½-1½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114876"/>
                  </a:ext>
                </a:extLst>
              </a:tr>
              <a:tr h="323050">
                <a:tc gridSpan="9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8444414"/>
                  </a:ext>
                </a:extLst>
              </a:tr>
              <a:tr h="52096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Plac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Jönköping mars </a:t>
                      </a:r>
                      <a:r>
                        <a:rPr lang="sv-SE" sz="2000" b="1" i="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1978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pp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mp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9709489"/>
                  </a:ext>
                </a:extLst>
              </a:tr>
              <a:tr h="54838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Lunds ASK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12-12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3683749"/>
                  </a:ext>
                </a:extLst>
              </a:tr>
              <a:tr h="52096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 Rockaden, Stockholm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14-10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7369211"/>
                  </a:ext>
                </a:extLst>
              </a:tr>
              <a:tr h="52096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Wasa SK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12½-11½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9644740"/>
                  </a:ext>
                </a:extLst>
              </a:tr>
              <a:tr h="52096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SS Allians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9½-14½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8858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7301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5253"/>
              </p:ext>
            </p:extLst>
          </p:nvPr>
        </p:nvGraphicFramePr>
        <p:xfrm>
          <a:off x="951978" y="773718"/>
          <a:ext cx="9933139" cy="5105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244">
                  <a:extLst>
                    <a:ext uri="{9D8B030D-6E8A-4147-A177-3AD203B41FA5}">
                      <a16:colId xmlns:a16="http://schemas.microsoft.com/office/drawing/2014/main" val="1963149478"/>
                    </a:ext>
                  </a:extLst>
                </a:gridCol>
                <a:gridCol w="3556704">
                  <a:extLst>
                    <a:ext uri="{9D8B030D-6E8A-4147-A177-3AD203B41FA5}">
                      <a16:colId xmlns:a16="http://schemas.microsoft.com/office/drawing/2014/main" val="3711698616"/>
                    </a:ext>
                  </a:extLst>
                </a:gridCol>
                <a:gridCol w="901874">
                  <a:extLst>
                    <a:ext uri="{9D8B030D-6E8A-4147-A177-3AD203B41FA5}">
                      <a16:colId xmlns:a16="http://schemas.microsoft.com/office/drawing/2014/main" val="3499654295"/>
                    </a:ext>
                  </a:extLst>
                </a:gridCol>
                <a:gridCol w="688932">
                  <a:extLst>
                    <a:ext uri="{9D8B030D-6E8A-4147-A177-3AD203B41FA5}">
                      <a16:colId xmlns:a16="http://schemas.microsoft.com/office/drawing/2014/main" val="1702815909"/>
                    </a:ext>
                  </a:extLst>
                </a:gridCol>
                <a:gridCol w="532956">
                  <a:extLst>
                    <a:ext uri="{9D8B030D-6E8A-4147-A177-3AD203B41FA5}">
                      <a16:colId xmlns:a16="http://schemas.microsoft.com/office/drawing/2014/main" val="3670302129"/>
                    </a:ext>
                  </a:extLst>
                </a:gridCol>
                <a:gridCol w="767630">
                  <a:extLst>
                    <a:ext uri="{9D8B030D-6E8A-4147-A177-3AD203B41FA5}">
                      <a16:colId xmlns:a16="http://schemas.microsoft.com/office/drawing/2014/main" val="2946649834"/>
                    </a:ext>
                  </a:extLst>
                </a:gridCol>
                <a:gridCol w="767630">
                  <a:extLst>
                    <a:ext uri="{9D8B030D-6E8A-4147-A177-3AD203B41FA5}">
                      <a16:colId xmlns:a16="http://schemas.microsoft.com/office/drawing/2014/main" val="765395230"/>
                    </a:ext>
                  </a:extLst>
                </a:gridCol>
                <a:gridCol w="1727169">
                  <a:extLst>
                    <a:ext uri="{9D8B030D-6E8A-4147-A177-3AD203B41FA5}">
                      <a16:colId xmlns:a16="http://schemas.microsoft.com/office/drawing/2014/main" val="892727710"/>
                    </a:ext>
                  </a:extLst>
                </a:gridCol>
              </a:tblGrid>
              <a:tr h="575013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3600" b="1" i="0" u="none" strike="noStrike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Guldlaget 1978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0863412"/>
                  </a:ext>
                </a:extLst>
              </a:tr>
              <a:tr h="372672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bord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Allsvenska</a:t>
                      </a:r>
                      <a:r>
                        <a:rPr lang="sv-SE" sz="2000" b="1" i="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finalen 1978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ålder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pp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8900067"/>
                  </a:ext>
                </a:extLst>
              </a:tr>
              <a:tr h="372672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Magnus Wahlbom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2½-½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3875238"/>
                  </a:ext>
                </a:extLst>
              </a:tr>
              <a:tr h="372672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Kjell Krantz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2-1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5900269"/>
                  </a:ext>
                </a:extLst>
              </a:tr>
              <a:tr h="372672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Per-Inge Helmertz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1½-1½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712927"/>
                  </a:ext>
                </a:extLst>
              </a:tr>
              <a:tr h="372672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Rolf Lekander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2-1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1369911"/>
                  </a:ext>
                </a:extLst>
              </a:tr>
              <a:tr h="372672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Anders Wirgren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1-2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3745804"/>
                  </a:ext>
                </a:extLst>
              </a:tr>
              <a:tr h="372672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Lars Grahn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0-2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3727861"/>
                  </a:ext>
                </a:extLst>
              </a:tr>
              <a:tr h="372672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6-7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Ulf </a:t>
                      </a:r>
                      <a:r>
                        <a:rPr lang="sv-SE" sz="20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Korman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1½-1½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3348812"/>
                  </a:ext>
                </a:extLst>
              </a:tr>
              <a:tr h="411899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Ulf Ekenberg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1-0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8854850"/>
                  </a:ext>
                </a:extLst>
              </a:tr>
              <a:tr h="372672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Roland Thapper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½-1½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6196065"/>
                  </a:ext>
                </a:extLst>
              </a:tr>
              <a:tr h="372672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Arne Qwint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0-1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6672714"/>
                  </a:ext>
                </a:extLst>
              </a:tr>
              <a:tr h="392286"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12-12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2521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208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5570" y="532672"/>
            <a:ext cx="10515600" cy="2039872"/>
          </a:xfrm>
        </p:spPr>
        <p:txBody>
          <a:bodyPr/>
          <a:lstStyle/>
          <a:p>
            <a: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Guld nr 9</a:t>
            </a:r>
            <a:b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Allsvenskan 2011</a:t>
            </a:r>
            <a:endParaRPr lang="sv-SE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189049"/>
              </p:ext>
            </p:extLst>
          </p:nvPr>
        </p:nvGraphicFramePr>
        <p:xfrm>
          <a:off x="1531916" y="2196936"/>
          <a:ext cx="9230421" cy="4000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6997">
                  <a:extLst>
                    <a:ext uri="{9D8B030D-6E8A-4147-A177-3AD203B41FA5}">
                      <a16:colId xmlns:a16="http://schemas.microsoft.com/office/drawing/2014/main" val="3211316351"/>
                    </a:ext>
                  </a:extLst>
                </a:gridCol>
                <a:gridCol w="4953588">
                  <a:extLst>
                    <a:ext uri="{9D8B030D-6E8A-4147-A177-3AD203B41FA5}">
                      <a16:colId xmlns:a16="http://schemas.microsoft.com/office/drawing/2014/main" val="2277700788"/>
                    </a:ext>
                  </a:extLst>
                </a:gridCol>
                <a:gridCol w="693972">
                  <a:extLst>
                    <a:ext uri="{9D8B030D-6E8A-4147-A177-3AD203B41FA5}">
                      <a16:colId xmlns:a16="http://schemas.microsoft.com/office/drawing/2014/main" val="2899953332"/>
                    </a:ext>
                  </a:extLst>
                </a:gridCol>
                <a:gridCol w="69965">
                  <a:extLst>
                    <a:ext uri="{9D8B030D-6E8A-4147-A177-3AD203B41FA5}">
                      <a16:colId xmlns:a16="http://schemas.microsoft.com/office/drawing/2014/main" val="2271109753"/>
                    </a:ext>
                  </a:extLst>
                </a:gridCol>
                <a:gridCol w="49973">
                  <a:extLst>
                    <a:ext uri="{9D8B030D-6E8A-4147-A177-3AD203B41FA5}">
                      <a16:colId xmlns:a16="http://schemas.microsoft.com/office/drawing/2014/main" val="25055834"/>
                    </a:ext>
                  </a:extLst>
                </a:gridCol>
                <a:gridCol w="46847">
                  <a:extLst>
                    <a:ext uri="{9D8B030D-6E8A-4147-A177-3AD203B41FA5}">
                      <a16:colId xmlns:a16="http://schemas.microsoft.com/office/drawing/2014/main" val="2685344189"/>
                    </a:ext>
                  </a:extLst>
                </a:gridCol>
                <a:gridCol w="863499">
                  <a:extLst>
                    <a:ext uri="{9D8B030D-6E8A-4147-A177-3AD203B41FA5}">
                      <a16:colId xmlns:a16="http://schemas.microsoft.com/office/drawing/2014/main" val="2836475657"/>
                    </a:ext>
                  </a:extLst>
                </a:gridCol>
                <a:gridCol w="1285580">
                  <a:extLst>
                    <a:ext uri="{9D8B030D-6E8A-4147-A177-3AD203B41FA5}">
                      <a16:colId xmlns:a16="http://schemas.microsoft.com/office/drawing/2014/main" val="3244873147"/>
                    </a:ext>
                  </a:extLst>
                </a:gridCol>
              </a:tblGrid>
              <a:tr h="348837"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2000" b="1" u="none" strike="noStrike" dirty="0">
                          <a:effectLst/>
                        </a:rPr>
                        <a:t>Elitserien 2010-2011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endParaRPr lang="sv-SE" sz="2000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7774074"/>
                  </a:ext>
                </a:extLst>
              </a:tr>
              <a:tr h="33102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effectLst/>
                          <a:latin typeface="Arial" panose="020B0604020202020204" pitchFamily="34" charset="0"/>
                        </a:rPr>
                        <a:t>8.10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LASK - Solna SS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endParaRPr lang="sv-SE" sz="200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7-1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096816"/>
                  </a:ext>
                </a:extLst>
              </a:tr>
              <a:tr h="34141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effectLst/>
                          <a:latin typeface="Arial" panose="020B0604020202020204" pitchFamily="34" charset="0"/>
                        </a:rPr>
                        <a:t>9.10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Farsta SK - LASK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endParaRPr lang="sv-SE" sz="200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2-6</a:t>
                      </a:r>
                      <a:endParaRPr lang="sv-SE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3413274"/>
                  </a:ext>
                </a:extLst>
              </a:tr>
              <a:tr h="33102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effectLst/>
                          <a:latin typeface="Arial" panose="020B0604020202020204" pitchFamily="34" charset="0"/>
                        </a:rPr>
                        <a:t>10.10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LASK - Västerås SK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endParaRPr lang="sv-SE" sz="200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6-2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8874995"/>
                  </a:ext>
                </a:extLst>
              </a:tr>
              <a:tr h="33102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effectLst/>
                          <a:latin typeface="Arial" panose="020B0604020202020204" pitchFamily="34" charset="0"/>
                        </a:rPr>
                        <a:t>13.11</a:t>
                      </a: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Eksjö-Aneby-Alliansen - LASK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½-7½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6973505"/>
                  </a:ext>
                </a:extLst>
              </a:tr>
              <a:tr h="33102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effectLst/>
                          <a:latin typeface="Arial" panose="020B0604020202020204" pitchFamily="34" charset="0"/>
                        </a:rPr>
                        <a:t>14.11</a:t>
                      </a: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LASK - Örgryte SK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0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6-2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9302643"/>
                  </a:ext>
                </a:extLst>
              </a:tr>
              <a:tr h="33102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effectLst/>
                          <a:latin typeface="Arial" panose="020B0604020202020204" pitchFamily="34" charset="0"/>
                        </a:rPr>
                        <a:t>15.1</a:t>
                      </a: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LASK - SK Kamraterna, Göteborg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6-2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6189754"/>
                  </a:ext>
                </a:extLst>
              </a:tr>
              <a:tr h="33102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effectLst/>
                          <a:latin typeface="Arial" panose="020B0604020202020204" pitchFamily="34" charset="0"/>
                        </a:rPr>
                        <a:t>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SS Manhem - LASK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1½-6½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9425401"/>
                  </a:ext>
                </a:extLst>
              </a:tr>
              <a:tr h="33102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effectLst/>
                          <a:latin typeface="Arial" panose="020B0604020202020204" pitchFamily="34" charset="0"/>
                        </a:rPr>
                        <a:t>19.2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LASK - Limhamns SK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5-3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0298794"/>
                  </a:ext>
                </a:extLst>
              </a:tr>
              <a:tr h="33102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effectLst/>
                          <a:latin typeface="Arial" panose="020B0604020202020204" pitchFamily="34" charset="0"/>
                        </a:rPr>
                        <a:t>11.3</a:t>
                      </a: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LASK - SK Rockaden, Stockholm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4½-3½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3342539"/>
                  </a:ext>
                </a:extLst>
              </a:tr>
              <a:tr h="33102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effectLst/>
                          <a:latin typeface="Arial" panose="020B0604020202020204" pitchFamily="34" charset="0"/>
                        </a:rPr>
                        <a:t>12.3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Upsala ASS - LASK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1½-6½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1468254"/>
                  </a:ext>
                </a:extLst>
              </a:tr>
              <a:tr h="33102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effectLst/>
                          <a:latin typeface="Arial" panose="020B0604020202020204" pitchFamily="34" charset="0"/>
                        </a:rPr>
                        <a:t>13.3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Team Viking - LASK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5½-2½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9858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2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663941"/>
              </p:ext>
            </p:extLst>
          </p:nvPr>
        </p:nvGraphicFramePr>
        <p:xfrm>
          <a:off x="826717" y="640860"/>
          <a:ext cx="9845457" cy="5547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5679">
                  <a:extLst>
                    <a:ext uri="{9D8B030D-6E8A-4147-A177-3AD203B41FA5}">
                      <a16:colId xmlns:a16="http://schemas.microsoft.com/office/drawing/2014/main" val="506754067"/>
                    </a:ext>
                  </a:extLst>
                </a:gridCol>
                <a:gridCol w="2938532">
                  <a:extLst>
                    <a:ext uri="{9D8B030D-6E8A-4147-A177-3AD203B41FA5}">
                      <a16:colId xmlns:a16="http://schemas.microsoft.com/office/drawing/2014/main" val="2769311521"/>
                    </a:ext>
                  </a:extLst>
                </a:gridCol>
                <a:gridCol w="768962">
                  <a:extLst>
                    <a:ext uri="{9D8B030D-6E8A-4147-A177-3AD203B41FA5}">
                      <a16:colId xmlns:a16="http://schemas.microsoft.com/office/drawing/2014/main" val="905492709"/>
                    </a:ext>
                  </a:extLst>
                </a:gridCol>
                <a:gridCol w="686573">
                  <a:extLst>
                    <a:ext uri="{9D8B030D-6E8A-4147-A177-3AD203B41FA5}">
                      <a16:colId xmlns:a16="http://schemas.microsoft.com/office/drawing/2014/main" val="2192727711"/>
                    </a:ext>
                  </a:extLst>
                </a:gridCol>
                <a:gridCol w="686573">
                  <a:extLst>
                    <a:ext uri="{9D8B030D-6E8A-4147-A177-3AD203B41FA5}">
                      <a16:colId xmlns:a16="http://schemas.microsoft.com/office/drawing/2014/main" val="4140192141"/>
                    </a:ext>
                  </a:extLst>
                </a:gridCol>
                <a:gridCol w="686573">
                  <a:extLst>
                    <a:ext uri="{9D8B030D-6E8A-4147-A177-3AD203B41FA5}">
                      <a16:colId xmlns:a16="http://schemas.microsoft.com/office/drawing/2014/main" val="2215981956"/>
                    </a:ext>
                  </a:extLst>
                </a:gridCol>
                <a:gridCol w="686573">
                  <a:extLst>
                    <a:ext uri="{9D8B030D-6E8A-4147-A177-3AD203B41FA5}">
                      <a16:colId xmlns:a16="http://schemas.microsoft.com/office/drawing/2014/main" val="3669685925"/>
                    </a:ext>
                  </a:extLst>
                </a:gridCol>
                <a:gridCol w="1544790">
                  <a:extLst>
                    <a:ext uri="{9D8B030D-6E8A-4147-A177-3AD203B41FA5}">
                      <a16:colId xmlns:a16="http://schemas.microsoft.com/office/drawing/2014/main" val="111827048"/>
                    </a:ext>
                  </a:extLst>
                </a:gridCol>
                <a:gridCol w="961202">
                  <a:extLst>
                    <a:ext uri="{9D8B030D-6E8A-4147-A177-3AD203B41FA5}">
                      <a16:colId xmlns:a16="http://schemas.microsoft.com/office/drawing/2014/main" val="319529468"/>
                    </a:ext>
                  </a:extLst>
                </a:gridCol>
              </a:tblGrid>
              <a:tr h="551688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sv-SE" sz="3600" b="1" i="0" u="none" strike="noStrike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Elitserien</a:t>
                      </a:r>
                      <a:r>
                        <a:rPr lang="sv-SE" sz="36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2010-2011</a:t>
                      </a:r>
                      <a:endParaRPr lang="sv-SE" sz="3600" b="1" i="0" u="none" strike="noStrike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3004587"/>
                  </a:ext>
                </a:extLst>
              </a:tr>
              <a:tr h="38225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plac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pp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mp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3712968"/>
                  </a:ext>
                </a:extLst>
              </a:tr>
              <a:tr h="402372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Lunds ASK  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63½-24½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0073823"/>
                  </a:ext>
                </a:extLst>
              </a:tr>
              <a:tr h="38225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Team Viking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60½-27½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9992410"/>
                  </a:ext>
                </a:extLst>
              </a:tr>
              <a:tr h="38225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 Rockaden Sthlm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59-29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9396541"/>
                  </a:ext>
                </a:extLst>
              </a:tr>
              <a:tr h="38225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SS Manhem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43-45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9868139"/>
                  </a:ext>
                </a:extLst>
              </a:tr>
              <a:tr h="38225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Eksjö-Aneby-Alliansen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41½-46½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4456129"/>
                  </a:ext>
                </a:extLst>
              </a:tr>
              <a:tr h="38225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Solna SS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39-49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0325121"/>
                  </a:ext>
                </a:extLst>
              </a:tr>
              <a:tr h="38225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Västerås SK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39½-48½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5066226"/>
                  </a:ext>
                </a:extLst>
              </a:tr>
              <a:tr h="38225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 Kamr Göteborg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38½-49½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5094291"/>
                  </a:ext>
                </a:extLst>
              </a:tr>
              <a:tr h="38225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Limhamns SK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38½-49½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132722"/>
                  </a:ext>
                </a:extLst>
              </a:tr>
              <a:tr h="38225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Örgryte SK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38-50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2198107"/>
                  </a:ext>
                </a:extLst>
              </a:tr>
              <a:tr h="38225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Farsta SK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36½-51½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372082"/>
                  </a:ext>
                </a:extLst>
              </a:tr>
              <a:tr h="38225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Upsala ASS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30½-57½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418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06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428609"/>
              </p:ext>
            </p:extLst>
          </p:nvPr>
        </p:nvGraphicFramePr>
        <p:xfrm>
          <a:off x="613777" y="699241"/>
          <a:ext cx="10807909" cy="54175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7451">
                  <a:extLst>
                    <a:ext uri="{9D8B030D-6E8A-4147-A177-3AD203B41FA5}">
                      <a16:colId xmlns:a16="http://schemas.microsoft.com/office/drawing/2014/main" val="2074861222"/>
                    </a:ext>
                  </a:extLst>
                </a:gridCol>
                <a:gridCol w="3574797">
                  <a:extLst>
                    <a:ext uri="{9D8B030D-6E8A-4147-A177-3AD203B41FA5}">
                      <a16:colId xmlns:a16="http://schemas.microsoft.com/office/drawing/2014/main" val="1885814748"/>
                    </a:ext>
                  </a:extLst>
                </a:gridCol>
                <a:gridCol w="935459">
                  <a:extLst>
                    <a:ext uri="{9D8B030D-6E8A-4147-A177-3AD203B41FA5}">
                      <a16:colId xmlns:a16="http://schemas.microsoft.com/office/drawing/2014/main" val="3370289542"/>
                    </a:ext>
                  </a:extLst>
                </a:gridCol>
                <a:gridCol w="835232">
                  <a:extLst>
                    <a:ext uri="{9D8B030D-6E8A-4147-A177-3AD203B41FA5}">
                      <a16:colId xmlns:a16="http://schemas.microsoft.com/office/drawing/2014/main" val="56557515"/>
                    </a:ext>
                  </a:extLst>
                </a:gridCol>
                <a:gridCol w="835232">
                  <a:extLst>
                    <a:ext uri="{9D8B030D-6E8A-4147-A177-3AD203B41FA5}">
                      <a16:colId xmlns:a16="http://schemas.microsoft.com/office/drawing/2014/main" val="3239204830"/>
                    </a:ext>
                  </a:extLst>
                </a:gridCol>
                <a:gridCol w="835232">
                  <a:extLst>
                    <a:ext uri="{9D8B030D-6E8A-4147-A177-3AD203B41FA5}">
                      <a16:colId xmlns:a16="http://schemas.microsoft.com/office/drawing/2014/main" val="1324282054"/>
                    </a:ext>
                  </a:extLst>
                </a:gridCol>
                <a:gridCol w="835232">
                  <a:extLst>
                    <a:ext uri="{9D8B030D-6E8A-4147-A177-3AD203B41FA5}">
                      <a16:colId xmlns:a16="http://schemas.microsoft.com/office/drawing/2014/main" val="4157807088"/>
                    </a:ext>
                  </a:extLst>
                </a:gridCol>
                <a:gridCol w="1879274">
                  <a:extLst>
                    <a:ext uri="{9D8B030D-6E8A-4147-A177-3AD203B41FA5}">
                      <a16:colId xmlns:a16="http://schemas.microsoft.com/office/drawing/2014/main" val="2453984696"/>
                    </a:ext>
                  </a:extLst>
                </a:gridCol>
              </a:tblGrid>
              <a:tr h="530153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3600" b="1" i="0" u="none" strike="noStrike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Guldlaget 1965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8866092"/>
                  </a:ext>
                </a:extLst>
              </a:tr>
              <a:tr h="433367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bord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Allsvenskan 1965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ålder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pp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3101871"/>
                  </a:ext>
                </a:extLst>
              </a:tr>
              <a:tr h="36722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Kjell Krantz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3-0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4899858"/>
                  </a:ext>
                </a:extLst>
              </a:tr>
              <a:tr h="36722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Göran Broström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1½-1½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6238669"/>
                  </a:ext>
                </a:extLst>
              </a:tr>
              <a:tr h="36722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Rolf Martens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2½-½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5476871"/>
                  </a:ext>
                </a:extLst>
              </a:tr>
              <a:tr h="36722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 Cederberg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0-3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2349329"/>
                  </a:ext>
                </a:extLst>
              </a:tr>
              <a:tr h="36722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Sven Asker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1½-1½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7737911"/>
                  </a:ext>
                </a:extLst>
              </a:tr>
              <a:tr h="36722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Magnus Wahlbom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2½-½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8779614"/>
                  </a:ext>
                </a:extLst>
              </a:tr>
              <a:tr h="36722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 Roth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1½-1½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4886062"/>
                  </a:ext>
                </a:extLst>
              </a:tr>
              <a:tr h="36722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Knut Rang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0-2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2652097"/>
                  </a:ext>
                </a:extLst>
              </a:tr>
              <a:tr h="36722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Mats Berglund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1½-1½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8246042"/>
                  </a:ext>
                </a:extLst>
              </a:tr>
              <a:tr h="36722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 Frise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1-1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6830942"/>
                  </a:ext>
                </a:extLst>
              </a:tr>
              <a:tr h="36722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Ulf Larsson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2-0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1557412"/>
                  </a:ext>
                </a:extLst>
              </a:tr>
              <a:tr h="386557"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17-13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2754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631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411079"/>
              </p:ext>
            </p:extLst>
          </p:nvPr>
        </p:nvGraphicFramePr>
        <p:xfrm>
          <a:off x="889349" y="826726"/>
          <a:ext cx="9820403" cy="5289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426">
                  <a:extLst>
                    <a:ext uri="{9D8B030D-6E8A-4147-A177-3AD203B41FA5}">
                      <a16:colId xmlns:a16="http://schemas.microsoft.com/office/drawing/2014/main" val="2495780859"/>
                    </a:ext>
                  </a:extLst>
                </a:gridCol>
                <a:gridCol w="3200058">
                  <a:extLst>
                    <a:ext uri="{9D8B030D-6E8A-4147-A177-3AD203B41FA5}">
                      <a16:colId xmlns:a16="http://schemas.microsoft.com/office/drawing/2014/main" val="3582323525"/>
                    </a:ext>
                  </a:extLst>
                </a:gridCol>
                <a:gridCol w="826718">
                  <a:extLst>
                    <a:ext uri="{9D8B030D-6E8A-4147-A177-3AD203B41FA5}">
                      <a16:colId xmlns:a16="http://schemas.microsoft.com/office/drawing/2014/main" val="2172664505"/>
                    </a:ext>
                  </a:extLst>
                </a:gridCol>
                <a:gridCol w="588723">
                  <a:extLst>
                    <a:ext uri="{9D8B030D-6E8A-4147-A177-3AD203B41FA5}">
                      <a16:colId xmlns:a16="http://schemas.microsoft.com/office/drawing/2014/main" val="2354619344"/>
                    </a:ext>
                  </a:extLst>
                </a:gridCol>
                <a:gridCol w="588723">
                  <a:extLst>
                    <a:ext uri="{9D8B030D-6E8A-4147-A177-3AD203B41FA5}">
                      <a16:colId xmlns:a16="http://schemas.microsoft.com/office/drawing/2014/main" val="2604725330"/>
                    </a:ext>
                  </a:extLst>
                </a:gridCol>
                <a:gridCol w="548315">
                  <a:extLst>
                    <a:ext uri="{9D8B030D-6E8A-4147-A177-3AD203B41FA5}">
                      <a16:colId xmlns:a16="http://schemas.microsoft.com/office/drawing/2014/main" val="4060108910"/>
                    </a:ext>
                  </a:extLst>
                </a:gridCol>
                <a:gridCol w="684825">
                  <a:extLst>
                    <a:ext uri="{9D8B030D-6E8A-4147-A177-3AD203B41FA5}">
                      <a16:colId xmlns:a16="http://schemas.microsoft.com/office/drawing/2014/main" val="3642814313"/>
                    </a:ext>
                  </a:extLst>
                </a:gridCol>
                <a:gridCol w="1540859">
                  <a:extLst>
                    <a:ext uri="{9D8B030D-6E8A-4147-A177-3AD203B41FA5}">
                      <a16:colId xmlns:a16="http://schemas.microsoft.com/office/drawing/2014/main" val="1406977581"/>
                    </a:ext>
                  </a:extLst>
                </a:gridCol>
                <a:gridCol w="958756">
                  <a:extLst>
                    <a:ext uri="{9D8B030D-6E8A-4147-A177-3AD203B41FA5}">
                      <a16:colId xmlns:a16="http://schemas.microsoft.com/office/drawing/2014/main" val="1088184739"/>
                    </a:ext>
                  </a:extLst>
                </a:gridCol>
              </a:tblGrid>
              <a:tr h="492449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sv-SE" sz="3600" b="1" i="0" u="none" strike="noStrike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Guldlaget</a:t>
                      </a:r>
                      <a:r>
                        <a:rPr lang="sv-SE" sz="36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sv-SE" sz="3600" b="1" i="0" u="none" strike="noStrike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2010-2011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1791233"/>
                  </a:ext>
                </a:extLst>
              </a:tr>
              <a:tr h="31422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bord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ålder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pp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proc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5174190"/>
                  </a:ext>
                </a:extLst>
              </a:tr>
              <a:tr h="31422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 </a:t>
                      </a:r>
                      <a:r>
                        <a:rPr lang="sv-SE" sz="18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Smeets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2-1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0910598"/>
                  </a:ext>
                </a:extLst>
              </a:tr>
              <a:tr h="31422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Kaido</a:t>
                      </a:r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sv-SE" sz="18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Külaots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1½-½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2363972"/>
                  </a:ext>
                </a:extLst>
              </a:tr>
              <a:tr h="31422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Nils Grandelius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9-2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5144570"/>
                  </a:ext>
                </a:extLst>
              </a:tr>
              <a:tr h="31422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Tiger Hillarp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2½-½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657027"/>
                  </a:ext>
                </a:extLst>
              </a:tr>
              <a:tr h="31422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Hans Tikkanen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8½-2½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77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991028"/>
                  </a:ext>
                </a:extLst>
              </a:tr>
              <a:tr h="31422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Axel Smith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7-4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5459382"/>
                  </a:ext>
                </a:extLst>
              </a:tr>
              <a:tr h="31422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Jesper Hall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5-1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9279526"/>
                  </a:ext>
                </a:extLst>
              </a:tr>
              <a:tr h="31422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Silas Lund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6½-2½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7132646"/>
                  </a:ext>
                </a:extLst>
              </a:tr>
              <a:tr h="31422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Jasmin </a:t>
                      </a:r>
                      <a:r>
                        <a:rPr lang="sv-SE" sz="18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Bejtovic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8-1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89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4874559"/>
                  </a:ext>
                </a:extLst>
              </a:tr>
              <a:tr h="31422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Sebastian Nilsson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5-2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7736376"/>
                  </a:ext>
                </a:extLst>
              </a:tr>
              <a:tr h="31422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Linus Olsson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4-1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2227639"/>
                  </a:ext>
                </a:extLst>
              </a:tr>
              <a:tr h="31422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Drazen Dragicevic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3-3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1112406"/>
                  </a:ext>
                </a:extLst>
              </a:tr>
              <a:tr h="31422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Mladen Gajic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1½-3½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sv-SE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1213620"/>
                  </a:ext>
                </a:extLst>
              </a:tr>
              <a:tr h="330765"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88</a:t>
                      </a:r>
                      <a:endParaRPr lang="sv-SE" sz="18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  <a:endParaRPr lang="sv-SE" sz="18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sv-SE" sz="18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sv-SE" sz="18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63½-24½</a:t>
                      </a:r>
                      <a:endParaRPr lang="sv-SE" sz="18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</a:t>
                      </a:r>
                      <a:endParaRPr lang="sv-SE" sz="18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0634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4736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Guld nr 10</a:t>
            </a:r>
            <a:b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Allsvenskan 2019</a:t>
            </a:r>
            <a:endParaRPr lang="sv-SE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745427"/>
              </p:ext>
            </p:extLst>
          </p:nvPr>
        </p:nvGraphicFramePr>
        <p:xfrm>
          <a:off x="1227550" y="1690688"/>
          <a:ext cx="9507254" cy="4537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5671">
                  <a:extLst>
                    <a:ext uri="{9D8B030D-6E8A-4147-A177-3AD203B41FA5}">
                      <a16:colId xmlns:a16="http://schemas.microsoft.com/office/drawing/2014/main" val="2691819962"/>
                    </a:ext>
                  </a:extLst>
                </a:gridCol>
                <a:gridCol w="4199285">
                  <a:extLst>
                    <a:ext uri="{9D8B030D-6E8A-4147-A177-3AD203B41FA5}">
                      <a16:colId xmlns:a16="http://schemas.microsoft.com/office/drawing/2014/main" val="421865659"/>
                    </a:ext>
                  </a:extLst>
                </a:gridCol>
                <a:gridCol w="1098878">
                  <a:extLst>
                    <a:ext uri="{9D8B030D-6E8A-4147-A177-3AD203B41FA5}">
                      <a16:colId xmlns:a16="http://schemas.microsoft.com/office/drawing/2014/main" val="448932180"/>
                    </a:ext>
                  </a:extLst>
                </a:gridCol>
                <a:gridCol w="981140">
                  <a:extLst>
                    <a:ext uri="{9D8B030D-6E8A-4147-A177-3AD203B41FA5}">
                      <a16:colId xmlns:a16="http://schemas.microsoft.com/office/drawing/2014/main" val="3077737596"/>
                    </a:ext>
                  </a:extLst>
                </a:gridCol>
                <a:gridCol w="981140">
                  <a:extLst>
                    <a:ext uri="{9D8B030D-6E8A-4147-A177-3AD203B41FA5}">
                      <a16:colId xmlns:a16="http://schemas.microsoft.com/office/drawing/2014/main" val="4237468515"/>
                    </a:ext>
                  </a:extLst>
                </a:gridCol>
                <a:gridCol w="981140">
                  <a:extLst>
                    <a:ext uri="{9D8B030D-6E8A-4147-A177-3AD203B41FA5}">
                      <a16:colId xmlns:a16="http://schemas.microsoft.com/office/drawing/2014/main" val="2333406360"/>
                    </a:ext>
                  </a:extLst>
                </a:gridCol>
              </a:tblGrid>
              <a:tr h="325399"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Elitserien 2018-2019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615866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9.11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LASK - Stockholms SS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4½-3½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77462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10.11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LASK - Västerås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6-2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825564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11.11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Farsta SK - LASK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4½-3½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107682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12.1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Eksjö SK - LASK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3-5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683613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13.1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Schack 08 - LASK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3½-4½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766092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LASK - Limhamns SK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4-4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937427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29.3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 Rockaden Sthlm - LASK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3½-4½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834906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30.3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 Rockaden Umeå - LASK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1½-6½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94211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31.3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LASK - Wasa SK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4½-3½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783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3848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811273"/>
              </p:ext>
            </p:extLst>
          </p:nvPr>
        </p:nvGraphicFramePr>
        <p:xfrm>
          <a:off x="1089765" y="851875"/>
          <a:ext cx="9657567" cy="53222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8778">
                  <a:extLst>
                    <a:ext uri="{9D8B030D-6E8A-4147-A177-3AD203B41FA5}">
                      <a16:colId xmlns:a16="http://schemas.microsoft.com/office/drawing/2014/main" val="1171905804"/>
                    </a:ext>
                  </a:extLst>
                </a:gridCol>
                <a:gridCol w="2882454">
                  <a:extLst>
                    <a:ext uri="{9D8B030D-6E8A-4147-A177-3AD203B41FA5}">
                      <a16:colId xmlns:a16="http://schemas.microsoft.com/office/drawing/2014/main" val="3041331485"/>
                    </a:ext>
                  </a:extLst>
                </a:gridCol>
                <a:gridCol w="754287">
                  <a:extLst>
                    <a:ext uri="{9D8B030D-6E8A-4147-A177-3AD203B41FA5}">
                      <a16:colId xmlns:a16="http://schemas.microsoft.com/office/drawing/2014/main" val="3935007070"/>
                    </a:ext>
                  </a:extLst>
                </a:gridCol>
                <a:gridCol w="673470">
                  <a:extLst>
                    <a:ext uri="{9D8B030D-6E8A-4147-A177-3AD203B41FA5}">
                      <a16:colId xmlns:a16="http://schemas.microsoft.com/office/drawing/2014/main" val="3087324308"/>
                    </a:ext>
                  </a:extLst>
                </a:gridCol>
                <a:gridCol w="673470">
                  <a:extLst>
                    <a:ext uri="{9D8B030D-6E8A-4147-A177-3AD203B41FA5}">
                      <a16:colId xmlns:a16="http://schemas.microsoft.com/office/drawing/2014/main" val="2385499022"/>
                    </a:ext>
                  </a:extLst>
                </a:gridCol>
                <a:gridCol w="673470">
                  <a:extLst>
                    <a:ext uri="{9D8B030D-6E8A-4147-A177-3AD203B41FA5}">
                      <a16:colId xmlns:a16="http://schemas.microsoft.com/office/drawing/2014/main" val="3583012311"/>
                    </a:ext>
                  </a:extLst>
                </a:gridCol>
                <a:gridCol w="673470">
                  <a:extLst>
                    <a:ext uri="{9D8B030D-6E8A-4147-A177-3AD203B41FA5}">
                      <a16:colId xmlns:a16="http://schemas.microsoft.com/office/drawing/2014/main" val="3176750861"/>
                    </a:ext>
                  </a:extLst>
                </a:gridCol>
                <a:gridCol w="1515309">
                  <a:extLst>
                    <a:ext uri="{9D8B030D-6E8A-4147-A177-3AD203B41FA5}">
                      <a16:colId xmlns:a16="http://schemas.microsoft.com/office/drawing/2014/main" val="3271086376"/>
                    </a:ext>
                  </a:extLst>
                </a:gridCol>
                <a:gridCol w="942859">
                  <a:extLst>
                    <a:ext uri="{9D8B030D-6E8A-4147-A177-3AD203B41FA5}">
                      <a16:colId xmlns:a16="http://schemas.microsoft.com/office/drawing/2014/main" val="2111060906"/>
                    </a:ext>
                  </a:extLst>
                </a:gridCol>
              </a:tblGrid>
              <a:tr h="569336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sv-SE" sz="3600" b="1" i="0" u="none" strike="noStrike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Elitserien 2018/2019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0658798"/>
                  </a:ext>
                </a:extLst>
              </a:tr>
              <a:tr h="43002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plac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pp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mp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3306870"/>
                  </a:ext>
                </a:extLst>
              </a:tr>
              <a:tr h="452662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Lunds ASK  I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43-29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149517"/>
                  </a:ext>
                </a:extLst>
              </a:tr>
              <a:tr h="43002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Wasa SK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47-25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9468438"/>
                  </a:ext>
                </a:extLst>
              </a:tr>
              <a:tr h="43002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Limhamns SK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39½-32½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163072"/>
                  </a:ext>
                </a:extLst>
              </a:tr>
              <a:tr h="43002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Stockholms SS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40-32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5228146"/>
                  </a:ext>
                </a:extLst>
              </a:tr>
              <a:tr h="43002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Västerås SK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38½-33½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6289913"/>
                  </a:ext>
                </a:extLst>
              </a:tr>
              <a:tr h="43002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 Rockaden Sthlm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40-32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231218"/>
                  </a:ext>
                </a:extLst>
              </a:tr>
              <a:tr h="43002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Farsta SK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34-38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0474551"/>
                  </a:ext>
                </a:extLst>
              </a:tr>
              <a:tr h="43002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Eksjö SK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33½-38½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9137954"/>
                  </a:ext>
                </a:extLst>
              </a:tr>
              <a:tr h="43002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Schack 08 Norrköping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25-47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5299871"/>
                  </a:ext>
                </a:extLst>
              </a:tr>
              <a:tr h="43002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 Rockaden Umeå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19½-52½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7196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3446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296297"/>
              </p:ext>
            </p:extLst>
          </p:nvPr>
        </p:nvGraphicFramePr>
        <p:xfrm>
          <a:off x="939452" y="578335"/>
          <a:ext cx="9689472" cy="5901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648">
                  <a:extLst>
                    <a:ext uri="{9D8B030D-6E8A-4147-A177-3AD203B41FA5}">
                      <a16:colId xmlns:a16="http://schemas.microsoft.com/office/drawing/2014/main" val="3870073141"/>
                    </a:ext>
                  </a:extLst>
                </a:gridCol>
                <a:gridCol w="2891976">
                  <a:extLst>
                    <a:ext uri="{9D8B030D-6E8A-4147-A177-3AD203B41FA5}">
                      <a16:colId xmlns:a16="http://schemas.microsoft.com/office/drawing/2014/main" val="3096630614"/>
                    </a:ext>
                  </a:extLst>
                </a:gridCol>
                <a:gridCol w="756779">
                  <a:extLst>
                    <a:ext uri="{9D8B030D-6E8A-4147-A177-3AD203B41FA5}">
                      <a16:colId xmlns:a16="http://schemas.microsoft.com/office/drawing/2014/main" val="157240958"/>
                    </a:ext>
                  </a:extLst>
                </a:gridCol>
                <a:gridCol w="675695">
                  <a:extLst>
                    <a:ext uri="{9D8B030D-6E8A-4147-A177-3AD203B41FA5}">
                      <a16:colId xmlns:a16="http://schemas.microsoft.com/office/drawing/2014/main" val="2999177653"/>
                    </a:ext>
                  </a:extLst>
                </a:gridCol>
                <a:gridCol w="675695">
                  <a:extLst>
                    <a:ext uri="{9D8B030D-6E8A-4147-A177-3AD203B41FA5}">
                      <a16:colId xmlns:a16="http://schemas.microsoft.com/office/drawing/2014/main" val="158570522"/>
                    </a:ext>
                  </a:extLst>
                </a:gridCol>
                <a:gridCol w="675695">
                  <a:extLst>
                    <a:ext uri="{9D8B030D-6E8A-4147-A177-3AD203B41FA5}">
                      <a16:colId xmlns:a16="http://schemas.microsoft.com/office/drawing/2014/main" val="446996891"/>
                    </a:ext>
                  </a:extLst>
                </a:gridCol>
                <a:gridCol w="675695">
                  <a:extLst>
                    <a:ext uri="{9D8B030D-6E8A-4147-A177-3AD203B41FA5}">
                      <a16:colId xmlns:a16="http://schemas.microsoft.com/office/drawing/2014/main" val="878223930"/>
                    </a:ext>
                  </a:extLst>
                </a:gridCol>
                <a:gridCol w="1520315">
                  <a:extLst>
                    <a:ext uri="{9D8B030D-6E8A-4147-A177-3AD203B41FA5}">
                      <a16:colId xmlns:a16="http://schemas.microsoft.com/office/drawing/2014/main" val="4077657984"/>
                    </a:ext>
                  </a:extLst>
                </a:gridCol>
                <a:gridCol w="945974">
                  <a:extLst>
                    <a:ext uri="{9D8B030D-6E8A-4147-A177-3AD203B41FA5}">
                      <a16:colId xmlns:a16="http://schemas.microsoft.com/office/drawing/2014/main" val="1332947796"/>
                    </a:ext>
                  </a:extLst>
                </a:gridCol>
              </a:tblGrid>
              <a:tr h="538106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sv-SE" sz="3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Guldlaget 2018/2019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1860983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</a:rPr>
                        <a:t>bord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effectLst/>
                          <a:latin typeface="+mn-lt"/>
                        </a:rPr>
                        <a:t>Elitserien</a:t>
                      </a:r>
                      <a:r>
                        <a:rPr lang="sv-SE" sz="2000" b="1" i="0" u="none" strike="noStrike" baseline="0" dirty="0">
                          <a:effectLst/>
                          <a:latin typeface="+mn-lt"/>
                        </a:rPr>
                        <a:t> 2018-2019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</a:rPr>
                        <a:t>ålder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</a:rPr>
                        <a:t>sp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</a:rPr>
                        <a:t>v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</a:rPr>
                        <a:t>r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</a:rPr>
                        <a:t>f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 err="1">
                          <a:effectLst/>
                        </a:rPr>
                        <a:t>pp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 err="1">
                          <a:effectLst/>
                        </a:rPr>
                        <a:t>proc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7891906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Sune Berg Hansen</a:t>
                      </a:r>
                      <a:endParaRPr lang="sv-S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 47</a:t>
                      </a:r>
                      <a:endParaRPr lang="sv-S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4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1½-2½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38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2925774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Kaido Külaots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43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1-1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50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7144172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Tiger Hillarp</a:t>
                      </a:r>
                      <a:endParaRPr lang="sv-S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48</a:t>
                      </a:r>
                      <a:endParaRPr lang="sv-S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7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5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2</a:t>
                      </a:r>
                      <a:endParaRPr lang="sv-S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6-1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86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9975990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José Cuenca </a:t>
                      </a:r>
                      <a:endParaRPr lang="sv-S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 31</a:t>
                      </a:r>
                      <a:endParaRPr lang="sv-S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2-1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67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0807878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Hans Tikkanen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33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8</a:t>
                      </a:r>
                      <a:endParaRPr lang="sv-S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4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5-3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63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3259652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Axel Smith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32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1½-1½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50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6516261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Jesper Hall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47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0</a:t>
                      </a:r>
                      <a:endParaRPr lang="sv-S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0-1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506686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Kristian Stuvik Holm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 20</a:t>
                      </a:r>
                      <a:endParaRPr lang="sv-S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0</a:t>
                      </a:r>
                      <a:endParaRPr lang="sv-S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1½-1½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50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9551325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Björn Ahlander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 55</a:t>
                      </a:r>
                      <a:endParaRPr lang="sv-S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8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5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6½-1½</a:t>
                      </a:r>
                      <a:endParaRPr lang="sv-S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81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4861432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Mikkel Antonsen</a:t>
                      </a:r>
                      <a:endParaRPr lang="sv-S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 45</a:t>
                      </a:r>
                      <a:endParaRPr lang="sv-S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½-½</a:t>
                      </a:r>
                      <a:endParaRPr lang="sv-S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50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2797947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Drazen Dragicevic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30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9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4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5-4</a:t>
                      </a:r>
                      <a:endParaRPr lang="sv-S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56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4381354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Sebastian Mauritsson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33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8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4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4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6-2</a:t>
                      </a:r>
                      <a:endParaRPr lang="sv-S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75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3022833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Kaan Küçüksari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15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6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2½-3½</a:t>
                      </a:r>
                      <a:endParaRPr lang="sv-S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42</a:t>
                      </a:r>
                      <a:endParaRPr lang="sv-S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1540578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Jörgen Magnusson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 51</a:t>
                      </a:r>
                      <a:endParaRPr lang="sv-S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½-1½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25</a:t>
                      </a:r>
                      <a:endParaRPr lang="sv-S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137103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Martin Jogstad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 19</a:t>
                      </a:r>
                      <a:endParaRPr lang="sv-S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7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3½-3½</a:t>
                      </a:r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50</a:t>
                      </a:r>
                      <a:endParaRPr lang="sv-S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1491726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</a:rPr>
                        <a:t>72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</a:rPr>
                        <a:t>28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</a:rPr>
                        <a:t>30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</a:rPr>
                        <a:t>14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</a:rPr>
                        <a:t>43-29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</a:rPr>
                        <a:t>60</a:t>
                      </a:r>
                      <a:endParaRPr lang="sv-SE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5433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3691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1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Guldlaget 2019 efter rond 9 i Malmö</a:t>
            </a:r>
            <a:br>
              <a:rPr lang="sv-S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Kaan</a:t>
            </a:r>
            <a:r>
              <a:rPr lang="sv-S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Küçüksari</a:t>
            </a:r>
            <a:r>
              <a:rPr lang="sv-S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Calle Erlandsson (ledare), Sven-Ingvar Sundin (ledare), Drazen </a:t>
            </a:r>
            <a:r>
              <a:rPr lang="sv-SE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Dragicevic</a:t>
            </a:r>
            <a:r>
              <a:rPr lang="sv-S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Björn Ahlander, Tiger Hillarp Persson, Sune Berg Hansen, Sebastian </a:t>
            </a:r>
            <a:r>
              <a:rPr lang="sv-SE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Mauritsson</a:t>
            </a:r>
            <a:r>
              <a:rPr lang="sv-S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sv-SE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Foto: Lars OA Hedlund. 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594" y="2400140"/>
            <a:ext cx="8059408" cy="4457860"/>
          </a:xfrm>
        </p:spPr>
      </p:pic>
    </p:spTree>
    <p:extLst>
      <p:ext uri="{BB962C8B-B14F-4D97-AF65-F5344CB8AC3E}">
        <p14:creationId xmlns:p14="http://schemas.microsoft.com/office/powerpoint/2010/main" val="40219297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Flest </a:t>
            </a:r>
            <a:r>
              <a:rPr lang="sv-SE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LASKare</a:t>
            </a:r>
            <a: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 lag-SM-guld</a:t>
            </a:r>
            <a:b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2800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spelare har 3 guld eller fler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26090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Kjell ”Kaka” Krantz				1965-1978		8 guld</a:t>
            </a:r>
            <a:b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Magnus ”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Magge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Wahlbom		1965-1978		8 guld</a:t>
            </a:r>
            <a:b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Rolf Martens (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 panose="05020102010507070707" pitchFamily="18" charset="2"/>
              </a:rPr>
              <a:t>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					1965-1972		5 guld</a:t>
            </a:r>
            <a:b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Per-Inge ”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Pinge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Helmertz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1970-1978		5 guld</a:t>
            </a:r>
            <a:b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Ulf 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Korman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1970-1978		5 guld</a:t>
            </a:r>
            <a:b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Harald ”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Tiger”Wernbro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 panose="05020102010507070707" pitchFamily="18" charset="2"/>
              </a:rPr>
              <a:t>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	1966-1972		4 guld</a:t>
            </a:r>
            <a:b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Göran ”Pyton” Broström		1965-1967		3 guld</a:t>
            </a:r>
            <a:b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Sven Asker (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 panose="05020102010507070707" pitchFamily="18" charset="2"/>
              </a:rPr>
              <a:t>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					1965-1967		3 guld</a:t>
            </a:r>
            <a:b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Mats Berglund						1965-1967		3 guld</a:t>
            </a:r>
            <a:b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 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Frise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 panose="05020102010507070707" pitchFamily="18" charset="2"/>
              </a:rPr>
              <a:t>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						1965-1967		3 guld</a:t>
            </a:r>
            <a:b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Ulf ”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Skarpheden”Larsson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 panose="05020102010507070707" pitchFamily="18" charset="2"/>
              </a:rPr>
              <a:t>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	1965-1967		3 guld</a:t>
            </a:r>
            <a:b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Torsten ”Slungan” Lundgren	1972-1977		3 guld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01544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530"/>
          </a:xfrm>
        </p:spPr>
        <p:txBody>
          <a:bodyPr/>
          <a:lstStyle/>
          <a:p>
            <a: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Flest </a:t>
            </a:r>
            <a:r>
              <a:rPr lang="sv-SE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LASKare</a:t>
            </a:r>
            <a: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 lag-SM-guld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14400" y="1265131"/>
            <a:ext cx="5181600" cy="408840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sz="2400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SM-guld (16 spelare)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 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Sibe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400" dirty="0"/>
              <a:t>(</a:t>
            </a:r>
            <a:r>
              <a:rPr lang="sv-SE" sz="2400" dirty="0">
                <a:sym typeface="Wingdings 2" panose="05020102010507070707" pitchFamily="18" charset="2"/>
              </a:rPr>
              <a:t></a:t>
            </a:r>
            <a:r>
              <a:rPr lang="sv-SE" sz="2400" dirty="0"/>
              <a:t>)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Sven Wesén, Håkan Wennerström, Peter Östberg</a:t>
            </a:r>
            <a:r>
              <a:rPr lang="sv-SE" sz="2400" dirty="0"/>
              <a:t> (</a:t>
            </a:r>
            <a:r>
              <a:rPr lang="sv-SE" sz="2400" dirty="0">
                <a:sym typeface="Wingdings 2" panose="05020102010507070707" pitchFamily="18" charset="2"/>
              </a:rPr>
              <a:t></a:t>
            </a:r>
            <a:r>
              <a:rPr lang="sv-SE" sz="2400" dirty="0"/>
              <a:t>)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Stig 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Kantim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Olausson, Roland 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Thapper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Arne 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Qwint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Anders Wirgren </a:t>
            </a:r>
            <a:r>
              <a:rPr lang="sv-SE" sz="2400" dirty="0"/>
              <a:t>(</a:t>
            </a:r>
            <a:r>
              <a:rPr lang="sv-SE" sz="2400" dirty="0">
                <a:sym typeface="Wingdings 2" panose="05020102010507070707" pitchFamily="18" charset="2"/>
              </a:rPr>
              <a:t></a:t>
            </a:r>
            <a:r>
              <a:rPr lang="sv-SE" sz="2400" dirty="0"/>
              <a:t>)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Lars Grahn, 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Kaido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Külaots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Tiger Hillarp Persson, Hans Tikkanen, Axel Smith, </a:t>
            </a:r>
            <a:b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Jesper Hall, Sebastian 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Mauritsson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Drazen 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Dragicevic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sv-S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2400" b="1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LASK:s</a:t>
            </a:r>
            <a:r>
              <a:rPr lang="sv-SE" sz="2400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äldsta guldmedaljörer:</a:t>
            </a:r>
            <a:br>
              <a:rPr lang="sv-SE" sz="2400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sv-SE" sz="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sv-SE" sz="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Björn Ahlander, 55 år; Tiger Hillarp, 48 år </a:t>
            </a:r>
          </a:p>
          <a:p>
            <a:pPr marL="0" indent="0">
              <a:buNone/>
            </a:pPr>
            <a:r>
              <a:rPr lang="sv-SE" sz="2400" b="1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LASK:s</a:t>
            </a:r>
            <a:r>
              <a:rPr lang="sv-SE" sz="2400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yngsta guldmedaljörer:</a:t>
            </a:r>
            <a:br>
              <a:rPr lang="sv-SE" sz="2400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v-SE" sz="400" b="1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Kaan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Küçüksari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15 år; Nils Grandelius, 17 år</a:t>
            </a:r>
            <a:b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v-S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277657"/>
            <a:ext cx="5181600" cy="454480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sz="2400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SM-guld (25 spelare)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(Daniel) Cederberg, Jan Roth </a:t>
            </a:r>
            <a:r>
              <a:rPr lang="sv-SE" sz="2400" dirty="0"/>
              <a:t>(</a:t>
            </a:r>
            <a:r>
              <a:rPr lang="sv-SE" sz="2400" dirty="0">
                <a:sym typeface="Wingdings 2" panose="05020102010507070707" pitchFamily="18" charset="2"/>
              </a:rPr>
              <a:t></a:t>
            </a:r>
            <a:r>
              <a:rPr lang="sv-SE" sz="2400" dirty="0"/>
              <a:t>)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Knut Rang </a:t>
            </a:r>
            <a:r>
              <a:rPr lang="sv-SE" sz="2400" dirty="0"/>
              <a:t>(</a:t>
            </a:r>
            <a:r>
              <a:rPr lang="sv-SE" sz="2400" dirty="0">
                <a:sym typeface="Wingdings 2" panose="05020102010507070707" pitchFamily="18" charset="2"/>
              </a:rPr>
              <a:t></a:t>
            </a:r>
            <a:r>
              <a:rPr lang="sv-SE" sz="2400" dirty="0"/>
              <a:t>)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Nejib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Bouaziz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Tomas Olsson, Lennart Jönsson </a:t>
            </a:r>
            <a:r>
              <a:rPr lang="sv-SE" sz="2400" dirty="0"/>
              <a:t>(</a:t>
            </a:r>
            <a:r>
              <a:rPr lang="sv-SE" sz="2400" dirty="0">
                <a:sym typeface="Wingdings 2" panose="05020102010507070707" pitchFamily="18" charset="2"/>
              </a:rPr>
              <a:t></a:t>
            </a:r>
            <a:r>
              <a:rPr lang="sv-SE" sz="2400" dirty="0"/>
              <a:t>)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Peter Ekelund, Leif Fredriksson, Gunnar 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Finnlaugsson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Rolf Lekander, Ulf Ekenberg, Jan 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Smeets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Nils Grandelius, Silas Lund, Jasmin 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Bejtovic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Linus Olsson, 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Mladen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Gajic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Sune Berg Hansen, José Cuenca Jimenez, Kristian 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Stuvik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Holm, Björn Ahlander, Mikkel Antonsen, 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Kaan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Küçüksari</a:t>
            </a: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Jörgen Magnusson, Martin </a:t>
            </a:r>
            <a:r>
              <a:rPr lang="sv-S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Jogstad</a:t>
            </a:r>
            <a:endParaRPr lang="sv-S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8799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935480"/>
          </a:xfrm>
        </p:spPr>
        <p:txBody>
          <a:bodyPr>
            <a:normAutofit fontScale="90000"/>
          </a:bodyPr>
          <a:lstStyle/>
          <a:p>
            <a:pPr algn="ctr">
              <a:spcBef>
                <a:spcPts val="1800"/>
              </a:spcBef>
            </a:pPr>
            <a: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Flest lag-SM-guld 1950-2019</a:t>
            </a:r>
            <a:b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2200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 Rockaden, Stockholm	22 guld</a:t>
            </a:r>
            <a:br>
              <a:rPr lang="sv-SE" sz="2200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2200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Wasa SK, Stockholm		11 guld</a:t>
            </a:r>
            <a:br>
              <a:rPr lang="sv-SE" sz="2200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2200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		        			     10 guld</a:t>
            </a:r>
            <a:br>
              <a:rPr lang="sv-SE" sz="2200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v-SE" sz="2200" dirty="0">
              <a:solidFill>
                <a:srgbClr val="0066FF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77334" y="2545080"/>
            <a:ext cx="4412636" cy="4038599"/>
          </a:xfrm>
        </p:spPr>
        <p:txBody>
          <a:bodyPr>
            <a:normAutofit fontScale="92500" lnSpcReduction="10000"/>
          </a:bodyPr>
          <a:lstStyle/>
          <a:p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Sollentuna SK		</a:t>
            </a:r>
            <a:r>
              <a:rPr lang="sv-S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5</a:t>
            </a:r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 Viking, Stockholm               4</a:t>
            </a:r>
          </a:p>
          <a:p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Stockholms Södra SS               3</a:t>
            </a:r>
          </a:p>
          <a:p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Stockholms Schackförbund       3</a:t>
            </a:r>
          </a:p>
          <a:p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Limhamns SK	    	 	        2</a:t>
            </a:r>
          </a:p>
          <a:p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 Kamraterna, Göteborg    	  2</a:t>
            </a:r>
          </a:p>
          <a:p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Solna SS			 	  		  2</a:t>
            </a:r>
          </a:p>
          <a:p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Upsala ASS			              1</a:t>
            </a:r>
          </a:p>
          <a:p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Dalarna Schackförbund            1</a:t>
            </a:r>
          </a:p>
          <a:p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Östergötlands Schackförbund   1	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32120" y="2545080"/>
            <a:ext cx="4191000" cy="34962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LÄNGSTA SVITER</a:t>
            </a:r>
          </a:p>
          <a:p>
            <a:pPr marL="0" indent="0">
              <a:buNone/>
            </a:pPr>
            <a:r>
              <a:rPr lang="sv-SE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år i rad</a:t>
            </a:r>
            <a:b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 Rockaden 1991/92-1997/98	</a:t>
            </a:r>
          </a:p>
          <a:p>
            <a:pPr marL="0" indent="0">
              <a:buNone/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Wasa SK 1986/87-1990/91		</a:t>
            </a:r>
          </a:p>
          <a:p>
            <a:pPr marL="0" indent="0">
              <a:buNone/>
            </a:pPr>
            <a:b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år i rad</a:t>
            </a:r>
            <a:b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 Rockaden 1956/57-1958/59	</a:t>
            </a:r>
          </a:p>
          <a:p>
            <a:pPr marL="0" indent="0">
              <a:buNone/>
            </a:pPr>
            <a:r>
              <a:rPr lang="sv-SE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 1964/65-1966/67</a:t>
            </a:r>
            <a:r>
              <a:rPr lang="sv-SE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0" indent="0">
              <a:buNone/>
            </a:pPr>
            <a:r>
              <a:rPr lang="sv-SE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 1975/76-1977/78</a:t>
            </a:r>
            <a:r>
              <a:rPr lang="sv-SE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0" indent="0">
              <a:buNone/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 Rockaden 1983/84-1985/86	</a:t>
            </a:r>
            <a:b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sv-S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v-S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04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Guldlaget 1965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sv-SE" sz="2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Kjell Krantz </a:t>
            </a:r>
            <a:br>
              <a:rPr lang="sv-S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 3/3 på bord 1</a:t>
            </a: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40" y="2736850"/>
            <a:ext cx="2485919" cy="3305175"/>
          </a:xfrm>
        </p:spPr>
      </p:pic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v-SE" sz="2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Rolf Martens</a:t>
            </a:r>
            <a:b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 2½/3 på bord 3</a:t>
            </a:r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253" y="2736849"/>
            <a:ext cx="2723878" cy="3305175"/>
          </a:xfrm>
        </p:spPr>
      </p:pic>
    </p:spTree>
    <p:extLst>
      <p:ext uri="{BB962C8B-B14F-4D97-AF65-F5344CB8AC3E}">
        <p14:creationId xmlns:p14="http://schemas.microsoft.com/office/powerpoint/2010/main" val="385322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634701"/>
            <a:ext cx="10515600" cy="1055987"/>
          </a:xfrm>
        </p:spPr>
        <p:txBody>
          <a:bodyPr>
            <a:normAutofit fontScale="90000"/>
          </a:bodyPr>
          <a:lstStyle/>
          <a:p>
            <a: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Guld nr 2</a:t>
            </a:r>
            <a:b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Allsvenskan 1966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2774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sv-SE" sz="8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Fyra lag deltog i allsvenska finalen 5-6 november i Stockholm.</a:t>
            </a:r>
          </a:p>
          <a:p>
            <a:pPr>
              <a:lnSpc>
                <a:spcPct val="110000"/>
              </a:lnSpc>
            </a:pPr>
            <a:r>
              <a:rPr lang="sv-SE" sz="8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 spelades på 10 bord och återigen vann LASK alla matcherna.</a:t>
            </a:r>
          </a:p>
          <a:p>
            <a:pPr>
              <a:lnSpc>
                <a:spcPct val="110000"/>
              </a:lnSpc>
            </a:pPr>
            <a:r>
              <a:rPr lang="sv-SE" sz="8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Liksom 1965 avgjorde </a:t>
            </a:r>
            <a:r>
              <a:rPr lang="sv-SE" sz="8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LASK:s</a:t>
            </a:r>
            <a:r>
              <a:rPr lang="sv-SE" sz="8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bredd. LASK använde 11 spelare.</a:t>
            </a:r>
          </a:p>
          <a:p>
            <a:pPr>
              <a:lnSpc>
                <a:spcPct val="110000"/>
              </a:lnSpc>
            </a:pPr>
            <a:r>
              <a:rPr lang="sv-SE" sz="8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 lag var klubblag (LASK, SS Manhem och Östra SS)</a:t>
            </a:r>
          </a:p>
          <a:p>
            <a:pPr>
              <a:lnSpc>
                <a:spcPct val="110000"/>
              </a:lnSpc>
            </a:pPr>
            <a:r>
              <a:rPr lang="sv-SE" sz="8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Ett lag var distriktslag (Gästriklands SF)</a:t>
            </a:r>
          </a:p>
          <a:p>
            <a:pPr>
              <a:lnSpc>
                <a:spcPct val="110000"/>
              </a:lnSpc>
            </a:pPr>
            <a:r>
              <a:rPr lang="sv-SE" sz="8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LASK vann samtliga tre matcher med 6-4</a:t>
            </a:r>
          </a:p>
          <a:p>
            <a:pPr>
              <a:lnSpc>
                <a:spcPct val="110000"/>
              </a:lnSpc>
            </a:pPr>
            <a:r>
              <a:rPr lang="sv-SE" sz="8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Matchen mot Östra SS kom att bli helt avgörande</a:t>
            </a:r>
          </a:p>
          <a:p>
            <a:pPr>
              <a:lnSpc>
                <a:spcPct val="110000"/>
              </a:lnSpc>
            </a:pPr>
            <a:r>
              <a:rPr lang="sv-SE" sz="8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Reserven Harald </a:t>
            </a:r>
            <a:r>
              <a:rPr lang="sv-SE" sz="8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Wernbro</a:t>
            </a:r>
            <a:r>
              <a:rPr lang="sv-SE" sz="8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tog 3 poäng (100 %)</a:t>
            </a:r>
          </a:p>
          <a:p>
            <a:pPr>
              <a:lnSpc>
                <a:spcPct val="110000"/>
              </a:lnSpc>
            </a:pPr>
            <a:r>
              <a:rPr lang="sv-SE" sz="8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Rolf Martens (bord 2) och Göran Broström (bord 3) tog också 3 poäng</a:t>
            </a:r>
          </a:p>
          <a:p>
            <a:pPr>
              <a:lnSpc>
                <a:spcPct val="110000"/>
              </a:lnSpc>
            </a:pPr>
            <a:r>
              <a:rPr lang="sv-SE" sz="8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Dokumentation om samtliga bordsresultat saknas</a:t>
            </a:r>
          </a:p>
          <a:p>
            <a:pPr>
              <a:lnSpc>
                <a:spcPct val="110000"/>
              </a:lnSpc>
            </a:pPr>
            <a:endParaRPr lang="sv-S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endParaRPr lang="sv-S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endParaRPr lang="sv-SE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852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148299"/>
              </p:ext>
            </p:extLst>
          </p:nvPr>
        </p:nvGraphicFramePr>
        <p:xfrm>
          <a:off x="889350" y="753038"/>
          <a:ext cx="9759253" cy="55638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792">
                  <a:extLst>
                    <a:ext uri="{9D8B030D-6E8A-4147-A177-3AD203B41FA5}">
                      <a16:colId xmlns:a16="http://schemas.microsoft.com/office/drawing/2014/main" val="504827512"/>
                    </a:ext>
                  </a:extLst>
                </a:gridCol>
                <a:gridCol w="2886858">
                  <a:extLst>
                    <a:ext uri="{9D8B030D-6E8A-4147-A177-3AD203B41FA5}">
                      <a16:colId xmlns:a16="http://schemas.microsoft.com/office/drawing/2014/main" val="548255050"/>
                    </a:ext>
                  </a:extLst>
                </a:gridCol>
                <a:gridCol w="444365">
                  <a:extLst>
                    <a:ext uri="{9D8B030D-6E8A-4147-A177-3AD203B41FA5}">
                      <a16:colId xmlns:a16="http://schemas.microsoft.com/office/drawing/2014/main" val="1654813185"/>
                    </a:ext>
                  </a:extLst>
                </a:gridCol>
                <a:gridCol w="616894">
                  <a:extLst>
                    <a:ext uri="{9D8B030D-6E8A-4147-A177-3AD203B41FA5}">
                      <a16:colId xmlns:a16="http://schemas.microsoft.com/office/drawing/2014/main" val="2302511340"/>
                    </a:ext>
                  </a:extLst>
                </a:gridCol>
                <a:gridCol w="616894">
                  <a:extLst>
                    <a:ext uri="{9D8B030D-6E8A-4147-A177-3AD203B41FA5}">
                      <a16:colId xmlns:a16="http://schemas.microsoft.com/office/drawing/2014/main" val="3620366623"/>
                    </a:ext>
                  </a:extLst>
                </a:gridCol>
                <a:gridCol w="616894">
                  <a:extLst>
                    <a:ext uri="{9D8B030D-6E8A-4147-A177-3AD203B41FA5}">
                      <a16:colId xmlns:a16="http://schemas.microsoft.com/office/drawing/2014/main" val="2144930881"/>
                    </a:ext>
                  </a:extLst>
                </a:gridCol>
                <a:gridCol w="616894">
                  <a:extLst>
                    <a:ext uri="{9D8B030D-6E8A-4147-A177-3AD203B41FA5}">
                      <a16:colId xmlns:a16="http://schemas.microsoft.com/office/drawing/2014/main" val="550848904"/>
                    </a:ext>
                  </a:extLst>
                </a:gridCol>
                <a:gridCol w="1388010">
                  <a:extLst>
                    <a:ext uri="{9D8B030D-6E8A-4147-A177-3AD203B41FA5}">
                      <a16:colId xmlns:a16="http://schemas.microsoft.com/office/drawing/2014/main" val="2394367700"/>
                    </a:ext>
                  </a:extLst>
                </a:gridCol>
                <a:gridCol w="863651">
                  <a:extLst>
                    <a:ext uri="{9D8B030D-6E8A-4147-A177-3AD203B41FA5}">
                      <a16:colId xmlns:a16="http://schemas.microsoft.com/office/drawing/2014/main" val="3492029473"/>
                    </a:ext>
                  </a:extLst>
                </a:gridCol>
                <a:gridCol w="913001">
                  <a:extLst>
                    <a:ext uri="{9D8B030D-6E8A-4147-A177-3AD203B41FA5}">
                      <a16:colId xmlns:a16="http://schemas.microsoft.com/office/drawing/2014/main" val="712598725"/>
                    </a:ext>
                  </a:extLst>
                </a:gridCol>
              </a:tblGrid>
              <a:tr h="1000458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sv-SE" sz="3600" b="1" i="0" u="none" strike="noStrike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Allsvenskan</a:t>
                      </a:r>
                      <a:r>
                        <a:rPr lang="sv-SE" sz="36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1966</a:t>
                      </a:r>
                      <a:endParaRPr lang="sv-SE" sz="3600" b="1" i="0" u="none" strike="noStrike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8007939"/>
                  </a:ext>
                </a:extLst>
              </a:tr>
              <a:tr h="537883">
                <a:tc gridSpan="9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LASK – SS Manhem  6-4         Östra SS - Gästriklands SF   6-4   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1743488"/>
                  </a:ext>
                </a:extLst>
              </a:tr>
              <a:tr h="514692">
                <a:tc gridSpan="9"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buNone/>
                      </a:pPr>
                      <a:r>
                        <a:rPr lang="sv-SE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LASK – Gästriklands SF  6-4 </a:t>
                      </a:r>
                      <a:r>
                        <a:rPr lang="sv-SE" sz="2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sv-SE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Östra SS – SS Manhem  6-4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9397458"/>
                  </a:ext>
                </a:extLst>
              </a:tr>
              <a:tr h="514692">
                <a:tc gridSpan="9">
                  <a:txBody>
                    <a:bodyPr/>
                    <a:lstStyle/>
                    <a:p>
                      <a:pPr algn="l" fontAlgn="b"/>
                      <a:r>
                        <a:rPr lang="sv-SE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LASK – Östra SS  6-4          Gästriklands SF</a:t>
                      </a:r>
                      <a:r>
                        <a:rPr lang="sv-SE" sz="2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SS Manhem  5-5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3043918"/>
                  </a:ext>
                </a:extLst>
              </a:tr>
              <a:tr h="295900">
                <a:tc gridSpan="9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3923560"/>
                  </a:ext>
                </a:extLst>
              </a:tr>
              <a:tr h="51469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Stockholm 5-6.11 1966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pp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mp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8417528"/>
                  </a:ext>
                </a:extLst>
              </a:tr>
              <a:tr h="541781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Lunds ASK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18-12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8438172"/>
                  </a:ext>
                </a:extLst>
              </a:tr>
              <a:tr h="514692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Östra SS, Sthlm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16-14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3510945"/>
                  </a:ext>
                </a:extLst>
              </a:tr>
              <a:tr h="514692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SS Manhem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13-17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4654608"/>
                  </a:ext>
                </a:extLst>
              </a:tr>
              <a:tr h="514692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Gästriklands SF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13-17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6919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821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361695"/>
              </p:ext>
            </p:extLst>
          </p:nvPr>
        </p:nvGraphicFramePr>
        <p:xfrm>
          <a:off x="1005841" y="720767"/>
          <a:ext cx="10341030" cy="5497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0907">
                  <a:extLst>
                    <a:ext uri="{9D8B030D-6E8A-4147-A177-3AD203B41FA5}">
                      <a16:colId xmlns:a16="http://schemas.microsoft.com/office/drawing/2014/main" val="1341514654"/>
                    </a:ext>
                  </a:extLst>
                </a:gridCol>
                <a:gridCol w="3420375">
                  <a:extLst>
                    <a:ext uri="{9D8B030D-6E8A-4147-A177-3AD203B41FA5}">
                      <a16:colId xmlns:a16="http://schemas.microsoft.com/office/drawing/2014/main" val="1339163945"/>
                    </a:ext>
                  </a:extLst>
                </a:gridCol>
                <a:gridCol w="895050">
                  <a:extLst>
                    <a:ext uri="{9D8B030D-6E8A-4147-A177-3AD203B41FA5}">
                      <a16:colId xmlns:a16="http://schemas.microsoft.com/office/drawing/2014/main" val="594794595"/>
                    </a:ext>
                  </a:extLst>
                </a:gridCol>
                <a:gridCol w="799151">
                  <a:extLst>
                    <a:ext uri="{9D8B030D-6E8A-4147-A177-3AD203B41FA5}">
                      <a16:colId xmlns:a16="http://schemas.microsoft.com/office/drawing/2014/main" val="4229883867"/>
                    </a:ext>
                  </a:extLst>
                </a:gridCol>
                <a:gridCol w="799151">
                  <a:extLst>
                    <a:ext uri="{9D8B030D-6E8A-4147-A177-3AD203B41FA5}">
                      <a16:colId xmlns:a16="http://schemas.microsoft.com/office/drawing/2014/main" val="3160595252"/>
                    </a:ext>
                  </a:extLst>
                </a:gridCol>
                <a:gridCol w="799151">
                  <a:extLst>
                    <a:ext uri="{9D8B030D-6E8A-4147-A177-3AD203B41FA5}">
                      <a16:colId xmlns:a16="http://schemas.microsoft.com/office/drawing/2014/main" val="1357943137"/>
                    </a:ext>
                  </a:extLst>
                </a:gridCol>
                <a:gridCol w="799151">
                  <a:extLst>
                    <a:ext uri="{9D8B030D-6E8A-4147-A177-3AD203B41FA5}">
                      <a16:colId xmlns:a16="http://schemas.microsoft.com/office/drawing/2014/main" val="3685458883"/>
                    </a:ext>
                  </a:extLst>
                </a:gridCol>
                <a:gridCol w="1798094">
                  <a:extLst>
                    <a:ext uri="{9D8B030D-6E8A-4147-A177-3AD203B41FA5}">
                      <a16:colId xmlns:a16="http://schemas.microsoft.com/office/drawing/2014/main" val="596570255"/>
                    </a:ext>
                  </a:extLst>
                </a:gridCol>
              </a:tblGrid>
              <a:tr h="644921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3600" b="1" i="0" u="none" strike="noStrike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Guldlaget 1966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4689289"/>
                  </a:ext>
                </a:extLst>
              </a:tr>
              <a:tr h="373249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bord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Allsvenskan 1966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ålder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endParaRPr lang="sv-SE" sz="2000" b="1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pp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4327615"/>
                  </a:ext>
                </a:extLst>
              </a:tr>
              <a:tr h="373249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Kjell Krantz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702802"/>
                  </a:ext>
                </a:extLst>
              </a:tr>
              <a:tr h="373249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Rolf Martens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3-0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7218489"/>
                  </a:ext>
                </a:extLst>
              </a:tr>
              <a:tr h="373249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Göran Broström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3-0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4122225"/>
                  </a:ext>
                </a:extLst>
              </a:tr>
              <a:tr h="373249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Sven Asker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0198463"/>
                  </a:ext>
                </a:extLst>
              </a:tr>
              <a:tr h="373249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Magnus Wahlbom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5170765"/>
                  </a:ext>
                </a:extLst>
              </a:tr>
              <a:tr h="373249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 Sibe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4589827"/>
                  </a:ext>
                </a:extLst>
              </a:tr>
              <a:tr h="373249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 Frise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5402210"/>
                  </a:ext>
                </a:extLst>
              </a:tr>
              <a:tr h="373249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Ulf Larsson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4114131"/>
                  </a:ext>
                </a:extLst>
              </a:tr>
              <a:tr h="373249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Mats Berglund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5157497"/>
                  </a:ext>
                </a:extLst>
              </a:tr>
              <a:tr h="373249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Sven Wesén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7190596"/>
                  </a:ext>
                </a:extLst>
              </a:tr>
              <a:tr h="373249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Harald Wernbro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3-0</a:t>
                      </a:r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588685"/>
                  </a:ext>
                </a:extLst>
              </a:tr>
              <a:tr h="373249"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18-12</a:t>
                      </a:r>
                      <a:endParaRPr lang="sv-SE" sz="2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8542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598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Guldlaget 1966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75745" y="1453662"/>
            <a:ext cx="4185623" cy="1242645"/>
          </a:xfrm>
        </p:spPr>
        <p:txBody>
          <a:bodyPr>
            <a:normAutofit fontScale="25000" lnSpcReduction="20000"/>
          </a:bodyPr>
          <a:lstStyle/>
          <a:p>
            <a:b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v-SE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endParaRPr lang="sv-SE" sz="80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sv-SE" sz="11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sv-SE" sz="96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Rolf Martens</a:t>
            </a:r>
            <a:br>
              <a:rPr lang="sv-SE" sz="1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1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lang="sv-SE" sz="7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 3/3 på bord 2</a:t>
            </a:r>
          </a:p>
          <a:p>
            <a:pPr algn="ctr"/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666083" y="7805650"/>
            <a:ext cx="5899328" cy="1768627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2876062" y="1944209"/>
            <a:ext cx="8653951" cy="830253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10000"/>
              </a:lnSpc>
              <a:spcBef>
                <a:spcPts val="1800"/>
              </a:spcBef>
            </a:pPr>
            <a:r>
              <a:rPr lang="sv-SE" sz="96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Göran Broström</a:t>
            </a:r>
            <a:br>
              <a:rPr lang="sv-SE" sz="59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sv-SE" sz="59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70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 3/3 på bord 3</a:t>
            </a:r>
          </a:p>
          <a:p>
            <a:pPr>
              <a:lnSpc>
                <a:spcPct val="110000"/>
              </a:lnSpc>
            </a:pP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79" y="2615434"/>
            <a:ext cx="2499297" cy="3685157"/>
          </a:xfrm>
        </p:spPr>
      </p:pic>
      <p:pic>
        <p:nvPicPr>
          <p:cNvPr id="22530" name="Picture 2" descr="Martens_SM_Malmo66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253" y="2597650"/>
            <a:ext cx="2811921" cy="370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241162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1877</TotalTime>
  <Words>5223</Words>
  <Application>Microsoft Office PowerPoint</Application>
  <PresentationFormat>Bredbild</PresentationFormat>
  <Paragraphs>1776</Paragraphs>
  <Slides>47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47</vt:i4>
      </vt:variant>
    </vt:vector>
  </HeadingPairs>
  <TitlesOfParts>
    <vt:vector size="52" baseType="lpstr">
      <vt:lpstr>Arial</vt:lpstr>
      <vt:lpstr>Trebuchet MS</vt:lpstr>
      <vt:lpstr>Verdana</vt:lpstr>
      <vt:lpstr>Wingdings 3</vt:lpstr>
      <vt:lpstr>Fasett</vt:lpstr>
      <vt:lpstr>LASK  Elitserien 1965-2019</vt:lpstr>
      <vt:lpstr>Guld nr 1 Allsvenskan 1965</vt:lpstr>
      <vt:lpstr>PowerPoint-presentation</vt:lpstr>
      <vt:lpstr>PowerPoint-presentation</vt:lpstr>
      <vt:lpstr>Guldlaget 1965</vt:lpstr>
      <vt:lpstr>Guld nr 2 Allsvenskan 1966</vt:lpstr>
      <vt:lpstr>PowerPoint-presentation</vt:lpstr>
      <vt:lpstr>PowerPoint-presentation</vt:lpstr>
      <vt:lpstr>Guldlaget 1966</vt:lpstr>
      <vt:lpstr>Guld nr 3 Allsvenskan 1967</vt:lpstr>
      <vt:lpstr>PowerPoint-presentation</vt:lpstr>
      <vt:lpstr>PowerPoint-presentation</vt:lpstr>
      <vt:lpstr>Guld nr 4 Allsvenskan 1970</vt:lpstr>
      <vt:lpstr>PowerPoint-presentation</vt:lpstr>
      <vt:lpstr>Guld nr 5 Allsvenskan 1972</vt:lpstr>
      <vt:lpstr>PowerPoint-presentation</vt:lpstr>
      <vt:lpstr>Guldlaget 1972 Rolf Martens var ende fullpoängare i dubbelmötet mot Wasa SK. Dessvärre slutade han med tävlingsschack som 30-åring.</vt:lpstr>
      <vt:lpstr>1st European Club Cup 1975-76</vt:lpstr>
      <vt:lpstr>PowerPoint-presentation</vt:lpstr>
      <vt:lpstr>PowerPoint-presentation</vt:lpstr>
      <vt:lpstr>PowerPoint-presentation</vt:lpstr>
      <vt:lpstr>PowerPoint-presentation</vt:lpstr>
      <vt:lpstr>1st European Club Cup 1975-76</vt:lpstr>
      <vt:lpstr>1st European Club Cup 1975-76</vt:lpstr>
      <vt:lpstr>1st European Club Cup 1975-76</vt:lpstr>
      <vt:lpstr>1st European Club Cup 1975-76</vt:lpstr>
      <vt:lpstr>Guld nr 6 Allsvenskan 1976</vt:lpstr>
      <vt:lpstr>PowerPoint-presentation</vt:lpstr>
      <vt:lpstr>PowerPoint-presentation</vt:lpstr>
      <vt:lpstr>Guld nr 7 Allsvenskan 1977</vt:lpstr>
      <vt:lpstr>PowerPoint-presentation</vt:lpstr>
      <vt:lpstr>PowerPoint-presentation</vt:lpstr>
      <vt:lpstr>Guldlaget 1977</vt:lpstr>
      <vt:lpstr>Guldlaget 1977</vt:lpstr>
      <vt:lpstr>Guld nr 8 Allsvenskan 1978</vt:lpstr>
      <vt:lpstr>PowerPoint-presentation</vt:lpstr>
      <vt:lpstr>PowerPoint-presentation</vt:lpstr>
      <vt:lpstr>Guld nr 9 Allsvenskan 2011</vt:lpstr>
      <vt:lpstr>PowerPoint-presentation</vt:lpstr>
      <vt:lpstr>PowerPoint-presentation</vt:lpstr>
      <vt:lpstr>Guld nr 10 Allsvenskan 2019</vt:lpstr>
      <vt:lpstr>PowerPoint-presentation</vt:lpstr>
      <vt:lpstr>PowerPoint-presentation</vt:lpstr>
      <vt:lpstr>Guldlaget 2019 efter rond 9 i Malmö Kaan Küçüksari, Calle Erlandsson (ledare), Sven-Ingvar Sundin (ledare), Drazen Dragicevic, Björn Ahlander, Tiger Hillarp Persson, Sune Berg Hansen, Sebastian Mauritsson. Foto: Lars OA Hedlund. </vt:lpstr>
      <vt:lpstr>Flest LASKare med lag-SM-guld 12 spelare har 3 guld eller fler</vt:lpstr>
      <vt:lpstr>Flest LASKare med lag-SM-guld</vt:lpstr>
      <vt:lpstr>Flest lag-SM-guld 1950-2019 SK Rockaden, Stockholm 22 guld Wasa SK, Stockholm  11 guld LASK                  10 guld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LASK  Elitserien 1965-2019</dc:title>
  <dc:creator>ELGIGANTEN</dc:creator>
  <cp:lastModifiedBy>Calle Erlandsson</cp:lastModifiedBy>
  <cp:revision>119</cp:revision>
  <dcterms:created xsi:type="dcterms:W3CDTF">2019-08-28T14:55:49Z</dcterms:created>
  <dcterms:modified xsi:type="dcterms:W3CDTF">2020-02-14T02:16:31Z</dcterms:modified>
</cp:coreProperties>
</file>